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95" r:id="rId3"/>
    <p:sldId id="345" r:id="rId4"/>
    <p:sldId id="443" r:id="rId5"/>
    <p:sldId id="356" r:id="rId6"/>
    <p:sldId id="348" r:id="rId7"/>
    <p:sldId id="440" r:id="rId8"/>
    <p:sldId id="358" r:id="rId9"/>
    <p:sldId id="357" r:id="rId10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BA"/>
    <a:srgbClr val="00B6E3"/>
    <a:srgbClr val="16B37F"/>
    <a:srgbClr val="1DCF94"/>
    <a:srgbClr val="8649C3"/>
    <a:srgbClr val="CC3366"/>
    <a:srgbClr val="333333"/>
    <a:srgbClr val="895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13829-2F02-4E68-9A73-E1EDA7AFDF5B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9A3CD-C243-4F42-B79D-BF4A2CB20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1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A3CD-C243-4F42-B79D-BF4A2CB205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4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A3CD-C243-4F42-B79D-BF4A2CB205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2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1" y="0"/>
            <a:ext cx="12190412" cy="6858001"/>
            <a:chOff x="1" y="0"/>
            <a:chExt cx="12190412" cy="6858001"/>
          </a:xfrm>
        </p:grpSpPr>
        <p:pic>
          <p:nvPicPr>
            <p:cNvPr id="21" name="Picture 2" descr="E:\РАБОТА\4 ФОРУМЫ+КОНФЕРЕНЦИИ\Тренинг_ВСП Ответственный пациент\презентации\элементы\0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2051" y="0"/>
              <a:ext cx="11028362" cy="6858001"/>
            </a:xfrm>
            <a:prstGeom prst="rect">
              <a:avLst/>
            </a:prstGeom>
            <a:noFill/>
          </p:spPr>
        </p:pic>
        <p:pic>
          <p:nvPicPr>
            <p:cNvPr id="22" name="Picture 3" descr="E:\РАБОТА\4 ФОРУМЫ+КОНФЕРЕНЦИИ\Тренинг_ВСП Ответственный пациент\презентации\элементы\03.pn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" y="1845140"/>
              <a:ext cx="5210544" cy="5012543"/>
            </a:xfrm>
            <a:prstGeom prst="rect">
              <a:avLst/>
            </a:prstGeom>
            <a:noFill/>
          </p:spPr>
        </p:pic>
        <p:pic>
          <p:nvPicPr>
            <p:cNvPr id="23" name="Picture 7" descr="E:\РАБОТА\4 ФОРУМЫ+КОНФЕРЕНЦИИ\Тренинг_ВСП Ответственный пациент\презентации\элементы\слайды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042" y="357166"/>
              <a:ext cx="1231900" cy="1231900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2451868" y="500042"/>
              <a:ext cx="9144064" cy="92333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1300" b="1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Полугодовой тренинг общественных экспертов и пациентов ВСП 2026.1 </a:t>
              </a:r>
            </a:p>
            <a:p>
              <a:pPr algn="ctr"/>
              <a:r>
                <a:rPr lang="ru-RU" sz="2050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«ОНЛАЙН МАРАФОН: ОТВЕТСТВЕННЫЙ ПАЦИЕНТ – </a:t>
              </a:r>
            </a:p>
            <a:p>
              <a:pPr algn="ctr"/>
              <a:r>
                <a:rPr lang="ru-RU" sz="2050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ЭКОСИСТЕМА МОЕГО ЗДОРОВЬЯ»</a:t>
              </a:r>
            </a:p>
          </p:txBody>
        </p:sp>
        <p:pic>
          <p:nvPicPr>
            <p:cNvPr id="25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95866" y="1028616"/>
              <a:ext cx="1094547" cy="828748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51868" y="1628800"/>
            <a:ext cx="9215884" cy="2952328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rgbClr val="16B37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8619" y="4581128"/>
            <a:ext cx="9209133" cy="105767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-1" y="0"/>
            <a:ext cx="12190414" cy="6858001"/>
            <a:chOff x="-1" y="0"/>
            <a:chExt cx="12190414" cy="6858001"/>
          </a:xfrm>
        </p:grpSpPr>
        <p:grpSp>
          <p:nvGrpSpPr>
            <p:cNvPr id="11" name="Группа 13"/>
            <p:cNvGrpSpPr/>
            <p:nvPr/>
          </p:nvGrpSpPr>
          <p:grpSpPr>
            <a:xfrm>
              <a:off x="-1" y="0"/>
              <a:ext cx="12190414" cy="6858001"/>
              <a:chOff x="-1" y="0"/>
              <a:chExt cx="12190414" cy="6858001"/>
            </a:xfrm>
          </p:grpSpPr>
          <p:grpSp>
            <p:nvGrpSpPr>
              <p:cNvPr id="13" name="Группа 11"/>
              <p:cNvGrpSpPr/>
              <p:nvPr/>
            </p:nvGrpSpPr>
            <p:grpSpPr>
              <a:xfrm flipH="1">
                <a:off x="-1" y="0"/>
                <a:ext cx="12190414" cy="6858001"/>
                <a:chOff x="0" y="0"/>
                <a:chExt cx="12190414" cy="6858001"/>
              </a:xfrm>
            </p:grpSpPr>
            <p:pic>
              <p:nvPicPr>
                <p:cNvPr id="15" name="Picture 3" descr="E:\РАБОТА\4 ФОРУМЫ+КОНФЕРЕНЦИИ\Тренинг_ВСП Ответственный пациент\презентации\элементы\03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 bwMode="auto">
                <a:xfrm flipH="1" flipV="1">
                  <a:off x="6992677" y="215"/>
                  <a:ext cx="5197737" cy="500042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2" descr="E:\РАБОТА\4 ФОРУМЫ+КОНФЕРЕНЦИИ\Тренинг_ВСП Ответственный пациент\презентации\элементы\04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 flipV="1">
                  <a:off x="0" y="0"/>
                  <a:ext cx="11028362" cy="685800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4" name="Picture 2" descr="C:\Users\shert\Документы\Работа\4 ФОРУМЫ+КОНФЕРЕНЦИИ\Тренинг_ВСП Ответственный пациент\2026 май\Тренинг ВСП 2026 -презентации\0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95800" y="3793258"/>
                <a:ext cx="1594613" cy="1207378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7" descr="E:\РАБОТА\4 ФОРУМЫ+КОНФЕРЕНЦИИ\Тренинг_ВСП Ответственный пациент\презентации\элементы\слайды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11130" y="476672"/>
              <a:ext cx="1368152" cy="1368152"/>
            </a:xfrm>
            <a:prstGeom prst="rect">
              <a:avLst/>
            </a:prstGeom>
            <a:noFill/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3"/>
          <p:cNvGrpSpPr/>
          <p:nvPr/>
        </p:nvGrpSpPr>
        <p:grpSpPr>
          <a:xfrm>
            <a:off x="-1" y="0"/>
            <a:ext cx="12190414" cy="6858001"/>
            <a:chOff x="-1" y="0"/>
            <a:chExt cx="12190414" cy="6858001"/>
          </a:xfrm>
        </p:grpSpPr>
        <p:grpSp>
          <p:nvGrpSpPr>
            <p:cNvPr id="7" name="Группа 11"/>
            <p:cNvGrpSpPr/>
            <p:nvPr/>
          </p:nvGrpSpPr>
          <p:grpSpPr>
            <a:xfrm flipH="1">
              <a:off x="-1" y="0"/>
              <a:ext cx="12190414" cy="6858001"/>
              <a:chOff x="0" y="0"/>
              <a:chExt cx="12190414" cy="6858001"/>
            </a:xfrm>
          </p:grpSpPr>
          <p:pic>
            <p:nvPicPr>
              <p:cNvPr id="15" name="Picture 3" descr="E:\РАБОТА\4 ФОРУМЫ+КОНФЕРЕНЦИИ\Тренинг_ВСП Ответственный пациент\презентации\элементы\03.pn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 flipH="1" flipV="1">
                <a:off x="6992677" y="215"/>
                <a:ext cx="5197737" cy="5000420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E:\РАБОТА\4 ФОРУМЫ+КОНФЕРЕНЦИИ\Тренинг_ВСП Ответственный пациент\презентации\элементы\0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 flipV="1">
                <a:off x="0" y="0"/>
                <a:ext cx="11028362" cy="6858001"/>
              </a:xfrm>
              <a:prstGeom prst="rect">
                <a:avLst/>
              </a:prstGeom>
              <a:noFill/>
            </p:spPr>
          </p:pic>
        </p:grpSp>
        <p:pic>
          <p:nvPicPr>
            <p:cNvPr id="14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95800" y="3793258"/>
              <a:ext cx="1594613" cy="1207378"/>
            </a:xfrm>
            <a:prstGeom prst="rect">
              <a:avLst/>
            </a:prstGeom>
            <a:noFill/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РАБОТА\4 ФОРУМЫ+КОНФЕРЕНЦИИ\Тренинг_ВСП Ответственный пациент\презентации\элементы\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162051" y="0"/>
            <a:ext cx="11028362" cy="6858001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0" y="0"/>
            <a:ext cx="12190413" cy="6858001"/>
            <a:chOff x="0" y="0"/>
            <a:chExt cx="12190413" cy="6858001"/>
          </a:xfrm>
        </p:grpSpPr>
        <p:grpSp>
          <p:nvGrpSpPr>
            <p:cNvPr id="14" name="Группа 14"/>
            <p:cNvGrpSpPr/>
            <p:nvPr/>
          </p:nvGrpSpPr>
          <p:grpSpPr>
            <a:xfrm>
              <a:off x="0" y="0"/>
              <a:ext cx="12190413" cy="6858001"/>
              <a:chOff x="0" y="0"/>
              <a:chExt cx="12190413" cy="6858001"/>
            </a:xfrm>
          </p:grpSpPr>
          <p:pic>
            <p:nvPicPr>
              <p:cNvPr id="18" name="Picture 2" descr="E:\РАБОТА\4 ФОРУМЫ+КОНФЕРЕНЦИИ\Тренинг_ВСП Ответственный пациент\презентации\элементы\04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62051" y="0"/>
                <a:ext cx="11028362" cy="6858001"/>
              </a:xfrm>
              <a:prstGeom prst="rect">
                <a:avLst/>
              </a:prstGeom>
              <a:noFill/>
            </p:spPr>
          </p:pic>
          <p:pic>
            <p:nvPicPr>
              <p:cNvPr id="19" name="Picture 3" descr="E:\РАБОТА\4 ФОРУМЫ+КОНФЕРЕНЦИИ\Тренинг_ВСП Ответственный пациент\презентации\элементы\03.pn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0" y="1617424"/>
                <a:ext cx="5447134" cy="5240349"/>
              </a:xfrm>
              <a:prstGeom prst="rect">
                <a:avLst/>
              </a:prstGeom>
              <a:noFill/>
            </p:spPr>
          </p:pic>
          <p:pic>
            <p:nvPicPr>
              <p:cNvPr id="20" name="Picture 5" descr="E:\РАБОТА\4 ФОРУМЫ+КОНФЕРЕНЦИИ\Тренинг_ВСП Ответственный пациент\презентации\элементы\0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1" y="5643520"/>
                <a:ext cx="1666049" cy="1214480"/>
              </a:xfrm>
              <a:prstGeom prst="rect">
                <a:avLst/>
              </a:prstGeom>
              <a:noFill/>
            </p:spPr>
          </p:pic>
        </p:grpSp>
        <p:pic>
          <p:nvPicPr>
            <p:cNvPr id="15" name="Picture 7" descr="E:\РАБОТА\4 ФОРУМЫ+КОНФЕРЕНЦИИ\Тренинг_ВСП Ответственный пациент\презентации\элементы\слайды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59702" y="260648"/>
              <a:ext cx="1231900" cy="1231900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362421" y="468794"/>
              <a:ext cx="6661479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Полугодовой тренинг общественных экспертов и пациентов ВСП 2026.1 </a:t>
              </a:r>
            </a:p>
            <a:p>
              <a:r>
                <a:rPr lang="ru-RU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«ОНЛАЙН МАРАФОН: ОТВЕТСТВЕННЫЙ ПАЦИЕНТ – </a:t>
              </a:r>
            </a:p>
            <a:p>
              <a:r>
                <a:rPr lang="ru-RU" dirty="0">
                  <a:solidFill>
                    <a:srgbClr val="0070B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ЭКОСИСТЕМА МОЕГО ЗДОРОВЬЯ»</a:t>
              </a:r>
            </a:p>
          </p:txBody>
        </p:sp>
        <p:pic>
          <p:nvPicPr>
            <p:cNvPr id="17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95866" y="4643446"/>
              <a:ext cx="1094547" cy="828748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39148" y="1628800"/>
            <a:ext cx="7199660" cy="2952328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00B6E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3648" y="4581128"/>
            <a:ext cx="6552218" cy="1057672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 userDrawn="1"/>
        </p:nvGrpSpPr>
        <p:grpSpPr>
          <a:xfrm>
            <a:off x="0" y="189434"/>
            <a:ext cx="12190413" cy="6670154"/>
            <a:chOff x="0" y="189434"/>
            <a:chExt cx="12190413" cy="6670154"/>
          </a:xfrm>
        </p:grpSpPr>
        <p:pic>
          <p:nvPicPr>
            <p:cNvPr id="16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40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17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pic>
          <p:nvPicPr>
            <p:cNvPr id="18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0626" y="4702176"/>
              <a:ext cx="3379787" cy="2157412"/>
            </a:xfrm>
            <a:prstGeom prst="rect">
              <a:avLst/>
            </a:prstGeom>
            <a:noFill/>
          </p:spPr>
        </p:pic>
        <p:sp>
          <p:nvSpPr>
            <p:cNvPr id="19" name="Прямоугольник 18"/>
            <p:cNvSpPr/>
            <p:nvPr/>
          </p:nvSpPr>
          <p:spPr>
            <a:xfrm>
              <a:off x="990133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20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214290"/>
              <a:ext cx="713191" cy="540000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523042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207774" cy="1080000"/>
          </a:xfrm>
        </p:spPr>
        <p:txBody>
          <a:bodyPr>
            <a:normAutofit/>
          </a:bodyPr>
          <a:lstStyle>
            <a:lvl1pPr marL="896938" indent="0" algn="l">
              <a:defRPr sz="2800" b="1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BA"/>
              </a:buClr>
              <a:buSzPct val="15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1pPr>
            <a:lvl2pPr>
              <a:buClr>
                <a:srgbClr val="1DCF94"/>
              </a:buClr>
              <a:buSzPct val="12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2pPr>
            <a:lvl3pPr>
              <a:buClr>
                <a:srgbClr val="00B6E3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3pPr>
            <a:lvl4pPr>
              <a:buClr>
                <a:srgbClr val="16B37F"/>
              </a:buClr>
              <a:buSzPct val="9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4pPr>
            <a:lvl5pPr>
              <a:buClr>
                <a:srgbClr val="0070BA"/>
              </a:buClr>
              <a:buSzPct val="70000"/>
              <a:buFont typeface="Wingdings" pitchFamily="2" charset="2"/>
              <a:buChar char="q"/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5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8810626" y="0"/>
              <a:ext cx="3379787" cy="2157412"/>
            </a:xfrm>
            <a:prstGeom prst="rect">
              <a:avLst/>
            </a:prstGeom>
            <a:noFill/>
          </p:spPr>
        </p:pic>
        <p:pic>
          <p:nvPicPr>
            <p:cNvPr id="22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1568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23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587523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54129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26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6421876"/>
              <a:ext cx="576000" cy="43612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207774" cy="1080000"/>
          </a:xfrm>
        </p:spPr>
        <p:txBody>
          <a:bodyPr>
            <a:normAutofit/>
          </a:bodyPr>
          <a:lstStyle>
            <a:lvl1pPr marL="541338" indent="0" algn="l">
              <a:defRPr sz="2800" b="1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BA"/>
              </a:buClr>
              <a:buSzPct val="15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1pPr>
            <a:lvl2pPr>
              <a:buClr>
                <a:srgbClr val="1DCF94"/>
              </a:buClr>
              <a:buSzPct val="12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2pPr>
            <a:lvl3pPr>
              <a:buClr>
                <a:srgbClr val="00B6E3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3pPr>
            <a:lvl4pPr>
              <a:buClr>
                <a:srgbClr val="16B37F"/>
              </a:buClr>
              <a:buSzPct val="9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4pPr>
            <a:lvl5pPr>
              <a:buClr>
                <a:srgbClr val="0070BA"/>
              </a:buClr>
              <a:buSzPct val="70000"/>
              <a:buFont typeface="Wingdings" pitchFamily="2" charset="2"/>
              <a:buChar char="q"/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4" name="Picture 4" descr="E:\РАБОТА\4 ФОРУМЫ+КОНФЕРЕНЦИИ\Тренинг_ВСП Ответственный пациент\презентации\элементы\07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8810626" y="0"/>
              <a:ext cx="3379787" cy="2157412"/>
            </a:xfrm>
            <a:prstGeom prst="rect">
              <a:avLst/>
            </a:prstGeom>
            <a:noFill/>
          </p:spPr>
        </p:pic>
        <p:pic>
          <p:nvPicPr>
            <p:cNvPr id="15" name="Picture 5" descr="E:\РАБОТА\4 ФОРУМЫ+КОНФЕРЕНЦИИ\Тренинг_ВСП Ответственный пациент\презентации\элементы\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15687" y="6429201"/>
              <a:ext cx="384175" cy="384175"/>
            </a:xfrm>
            <a:prstGeom prst="rect">
              <a:avLst/>
            </a:prstGeom>
            <a:noFill/>
          </p:spPr>
        </p:pic>
        <p:pic>
          <p:nvPicPr>
            <p:cNvPr id="16" name="Picture 2" descr="E:\РАБОТА\4 ФОРУМЫ+КОНФЕРЕНЦИИ\Тренинг_ВСП Ответственный пациент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51790" y="189434"/>
              <a:ext cx="622300" cy="622300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587523" y="6525344"/>
              <a:ext cx="52148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70BA"/>
                  </a:solidFill>
                </a:rPr>
                <a:t>Тренинг «</a:t>
              </a:r>
              <a:r>
                <a:rPr lang="ru-RU" sz="1100" dirty="0" err="1">
                  <a:solidFill>
                    <a:srgbClr val="0070BA"/>
                  </a:solidFill>
                </a:rPr>
                <a:t>Онлайн</a:t>
              </a:r>
              <a:r>
                <a:rPr lang="ru-RU" sz="1100" dirty="0">
                  <a:solidFill>
                    <a:srgbClr val="0070BA"/>
                  </a:solidFill>
                </a:rPr>
                <a:t> марафон: ответственный пациент – экосистема моего здоровья» 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541297" y="6526138"/>
              <a:ext cx="20265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0070BA"/>
                  </a:solidFill>
                </a:rPr>
                <a:t>https://forum-vsp.ru/tren-2</a:t>
              </a:r>
              <a:r>
                <a:rPr lang="ru-RU" sz="1100" dirty="0">
                  <a:solidFill>
                    <a:srgbClr val="0070BA"/>
                  </a:solidFill>
                </a:rPr>
                <a:t>6</a:t>
              </a:r>
              <a:r>
                <a:rPr lang="en-US" sz="1100" dirty="0">
                  <a:solidFill>
                    <a:srgbClr val="0070BA"/>
                  </a:solidFill>
                </a:rPr>
                <a:t>-1/</a:t>
              </a:r>
              <a:endParaRPr lang="ru-RU" sz="1100" dirty="0">
                <a:solidFill>
                  <a:srgbClr val="0070BA"/>
                </a:solidFill>
              </a:endParaRPr>
            </a:p>
          </p:txBody>
        </p:sp>
        <p:pic>
          <p:nvPicPr>
            <p:cNvPr id="19" name="Picture 2" descr="C:\Users\shert\Документы\Работа\4 ФОРУМЫ+КОНФЕРЕНЦИИ\Тренинг_ВСП Ответственный пациент\2026 май\Тренинг ВСП 2026 -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0" y="6421876"/>
              <a:ext cx="576000" cy="436124"/>
            </a:xfrm>
            <a:prstGeom prst="rect">
              <a:avLst/>
            </a:prstGeom>
            <a:noFill/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207774" cy="1080000"/>
          </a:xfrm>
        </p:spPr>
        <p:txBody>
          <a:bodyPr>
            <a:normAutofit/>
          </a:bodyPr>
          <a:lstStyle>
            <a:lvl1pPr marL="541338" indent="0" algn="l">
              <a:defRPr sz="2800" b="1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</p:spPr>
        <p:txBody>
          <a:bodyPr/>
          <a:lstStyle>
            <a:lvl1pPr>
              <a:buClr>
                <a:srgbClr val="0070BA"/>
              </a:buClr>
              <a:buSzPct val="15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1pPr>
            <a:lvl2pPr>
              <a:buClr>
                <a:srgbClr val="1DCF94"/>
              </a:buClr>
              <a:buSzPct val="12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2pPr>
            <a:lvl3pPr>
              <a:buClr>
                <a:srgbClr val="00B6E3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3pPr>
            <a:lvl4pPr>
              <a:buClr>
                <a:srgbClr val="16B37F"/>
              </a:buClr>
              <a:buSzPct val="9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4pPr>
            <a:lvl5pPr>
              <a:buClr>
                <a:srgbClr val="0070BA"/>
              </a:buClr>
              <a:buSzPct val="70000"/>
              <a:buFont typeface="Wingdings" pitchFamily="2" charset="2"/>
              <a:buChar char="q"/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0592" y="1600201"/>
            <a:ext cx="53990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7214" y="1600201"/>
            <a:ext cx="540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0D869-256C-4013-8BEE-810FA8E53F58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5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2" r:id="rId11"/>
    <p:sldLayoutId id="2147483663" r:id="rId12"/>
    <p:sldLayoutId id="2147483664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ЭКОСИСТЕМА ОТВЕТСТВЕННОГО ПАЦИЕНТА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1868" y="4581128"/>
            <a:ext cx="9215884" cy="10576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70BA"/>
                </a:solidFill>
                <a:latin typeface="Verdana" pitchFamily="34" charset="0"/>
              </a:rPr>
              <a:t>Сергеева Светлана Юрьевна</a:t>
            </a:r>
            <a:endParaRPr lang="ru-RU" b="1" dirty="0">
              <a:solidFill>
                <a:srgbClr val="0070BA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70BA"/>
                </a:solidFill>
                <a:latin typeface="Verdana" pitchFamily="34" charset="0"/>
              </a:rPr>
              <a:t>Руководитель проектов Центра гуманитарных </a:t>
            </a:r>
            <a:r>
              <a:rPr lang="ru-RU" dirty="0" smtClean="0">
                <a:solidFill>
                  <a:srgbClr val="0070BA"/>
                </a:solidFill>
                <a:latin typeface="Verdana" pitchFamily="34" charset="0"/>
              </a:rPr>
              <a:t>технологий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70BA"/>
                </a:solidFill>
                <a:latin typeface="Verdana" pitchFamily="34" charset="0"/>
              </a:rPr>
              <a:t> </a:t>
            </a:r>
            <a:r>
              <a:rPr lang="ru-RU" dirty="0">
                <a:solidFill>
                  <a:srgbClr val="0070BA"/>
                </a:solidFill>
                <a:latin typeface="Verdana" pitchFamily="34" charset="0"/>
              </a:rPr>
              <a:t>и исследований «Социальная Механика»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1078" y="6143644"/>
            <a:ext cx="1885644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b="1" dirty="0">
                <a:solidFill>
                  <a:srgbClr val="00B6E3"/>
                </a:solidFill>
              </a:rPr>
              <a:t>16 мая 2026 года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0" y="1240"/>
            <a:ext cx="12187592" cy="1115597"/>
          </a:xfrm>
        </p:spPr>
        <p:txBody>
          <a:bodyPr vert="horz" lIns="91407" tIns="45703" rIns="91407" bIns="45703" rtlCol="0" anchor="ctr">
            <a:noAutofit/>
          </a:bodyPr>
          <a:lstStyle/>
          <a:p>
            <a:pPr marL="1171224">
              <a:defRPr/>
            </a:pPr>
            <a:r>
              <a:rPr lang="ru-RU" altLang="ru-RU" sz="2932" dirty="0"/>
              <a:t/>
            </a:r>
            <a:br>
              <a:rPr lang="ru-RU" altLang="ru-RU" sz="2932" dirty="0"/>
            </a:br>
            <a:r>
              <a:rPr lang="ru-RU" altLang="ru-RU" sz="2932" dirty="0"/>
              <a:t>ЭКОСИСТЕМА ПАЦИЕНТА </a:t>
            </a:r>
            <a:br>
              <a:rPr lang="ru-RU" altLang="ru-RU" sz="2932" dirty="0"/>
            </a:br>
            <a:endParaRPr lang="ru-RU" altLang="ru-RU" sz="2932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F048293-A5C8-4D2E-845E-750A597B90A1}"/>
              </a:ext>
            </a:extLst>
          </p:cNvPr>
          <p:cNvGrpSpPr/>
          <p:nvPr/>
        </p:nvGrpSpPr>
        <p:grpSpPr>
          <a:xfrm>
            <a:off x="1054646" y="530727"/>
            <a:ext cx="10441160" cy="5976817"/>
            <a:chOff x="1064996" y="556188"/>
            <a:chExt cx="9738090" cy="59782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B9BA09-DBBF-412C-B470-7DA61F0B5297}"/>
                </a:ext>
              </a:extLst>
            </p:cNvPr>
            <p:cNvSpPr txBox="1"/>
            <p:nvPr/>
          </p:nvSpPr>
          <p:spPr>
            <a:xfrm>
              <a:off x="4567353" y="200543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5A69A9"/>
                  </a:solidFill>
                </a:rPr>
                <a:t>ЛПУ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4AB2FE-B867-42F7-A7EC-80DAC72B269F}"/>
                </a:ext>
              </a:extLst>
            </p:cNvPr>
            <p:cNvSpPr txBox="1"/>
            <p:nvPr/>
          </p:nvSpPr>
          <p:spPr>
            <a:xfrm>
              <a:off x="6009929" y="1645308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5A69A9"/>
                  </a:solidFill>
                </a:rPr>
                <a:t>Врач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C152B8-DBCD-4EDD-93B3-A520DD3045B2}"/>
                </a:ext>
              </a:extLst>
            </p:cNvPr>
            <p:cNvSpPr txBox="1"/>
            <p:nvPr/>
          </p:nvSpPr>
          <p:spPr>
            <a:xfrm>
              <a:off x="8843660" y="2637198"/>
              <a:ext cx="814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5A69A9"/>
                  </a:solidFill>
                </a:rPr>
                <a:t>Семья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39A299-4AB1-4F7C-A957-422EB0D70800}"/>
                </a:ext>
              </a:extLst>
            </p:cNvPr>
            <p:cNvSpPr txBox="1"/>
            <p:nvPr/>
          </p:nvSpPr>
          <p:spPr>
            <a:xfrm>
              <a:off x="7926046" y="5545739"/>
              <a:ext cx="21114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5A69A9"/>
                  </a:solidFill>
                </a:rPr>
                <a:t>Информационные </a:t>
              </a:r>
            </a:p>
            <a:p>
              <a:r>
                <a:rPr lang="ru-RU" b="1" dirty="0">
                  <a:solidFill>
                    <a:srgbClr val="5A69A9"/>
                  </a:solidFill>
                </a:rPr>
                <a:t>ресурсы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CA02DF-41EF-48CC-8EA2-8B04B8B6A11A}"/>
                </a:ext>
              </a:extLst>
            </p:cNvPr>
            <p:cNvSpPr txBox="1"/>
            <p:nvPr/>
          </p:nvSpPr>
          <p:spPr>
            <a:xfrm>
              <a:off x="1064996" y="2592728"/>
              <a:ext cx="1521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5A69A9"/>
                  </a:solidFill>
                </a:rPr>
                <a:t>Пациентская </a:t>
              </a:r>
            </a:p>
            <a:p>
              <a:pPr algn="ctr"/>
              <a:r>
                <a:rPr lang="ru-RU" b="1" dirty="0">
                  <a:solidFill>
                    <a:srgbClr val="5A69A9"/>
                  </a:solidFill>
                </a:rPr>
                <a:t>организация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3F3A31-C4A6-4AA0-B32C-7C3D8C632DDC}"/>
                </a:ext>
              </a:extLst>
            </p:cNvPr>
            <p:cNvSpPr txBox="1"/>
            <p:nvPr/>
          </p:nvSpPr>
          <p:spPr>
            <a:xfrm>
              <a:off x="1132155" y="5185467"/>
              <a:ext cx="1217220" cy="646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5A69A9"/>
                  </a:solidFill>
                </a:rPr>
                <a:t>Страховые </a:t>
              </a:r>
            </a:p>
            <a:p>
              <a:r>
                <a:rPr lang="ru-RU" b="1" dirty="0">
                  <a:solidFill>
                    <a:srgbClr val="5A69A9"/>
                  </a:solidFill>
                </a:rPr>
                <a:t>компании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4B6D18-B203-4F1E-B9D3-346A1456D921}"/>
                </a:ext>
              </a:extLst>
            </p:cNvPr>
            <p:cNvSpPr txBox="1"/>
            <p:nvPr/>
          </p:nvSpPr>
          <p:spPr>
            <a:xfrm>
              <a:off x="5339407" y="6085412"/>
              <a:ext cx="1556940" cy="369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5A69A9"/>
                  </a:solidFill>
                </a:rPr>
                <a:t>Работодатель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A99624-3D24-4C8A-8796-82C55D1F9106}"/>
                </a:ext>
              </a:extLst>
            </p:cNvPr>
            <p:cNvSpPr txBox="1"/>
            <p:nvPr/>
          </p:nvSpPr>
          <p:spPr>
            <a:xfrm>
              <a:off x="9953173" y="3757264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5A69A9"/>
                  </a:solidFill>
                </a:rPr>
                <a:t>Власть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9C2E2B-1751-4744-A059-C77FCB7D3FC5}"/>
                </a:ext>
              </a:extLst>
            </p:cNvPr>
            <p:cNvSpPr txBox="1"/>
            <p:nvPr/>
          </p:nvSpPr>
          <p:spPr>
            <a:xfrm>
              <a:off x="9006600" y="564852"/>
              <a:ext cx="453303" cy="369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5A69A9"/>
                  </a:solidFill>
                </a:rPr>
                <a:t>ИИ</a:t>
              </a:r>
            </a:p>
          </p:txBody>
        </p:sp>
        <p:pic>
          <p:nvPicPr>
            <p:cNvPr id="1026" name="Picture 2" descr="E:\РАБОТА\Сергеева Светлана\Презентации_янв2021\4.jp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757482" y="1771872"/>
              <a:ext cx="791897" cy="564886"/>
            </a:xfrm>
            <a:prstGeom prst="rect">
              <a:avLst/>
            </a:prstGeom>
            <a:noFill/>
          </p:spPr>
        </p:pic>
        <p:pic>
          <p:nvPicPr>
            <p:cNvPr id="1028" name="Picture 4" descr="E:\РАБОТА\4 ФОРУМЫ+КОНФЕРЕНЦИИ\Конференция ОООИБРС_2021\презентации\картинки\2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10000"/>
            </a:blip>
            <a:srcRect/>
            <a:stretch>
              <a:fillRect/>
            </a:stretch>
          </p:blipFill>
          <p:spPr bwMode="auto">
            <a:xfrm>
              <a:off x="2483180" y="2447163"/>
              <a:ext cx="827892" cy="791897"/>
            </a:xfrm>
            <a:prstGeom prst="rect">
              <a:avLst/>
            </a:prstGeom>
            <a:noFill/>
          </p:spPr>
        </p:pic>
        <p:pic>
          <p:nvPicPr>
            <p:cNvPr id="1029" name="Picture 5" descr="E:\РАБОТА\4 ФОРУМЫ+КОНФЕРЕНЦИИ\Конференция ОООИБРС_2021\презентации\картинки\images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58647" y="4537551"/>
              <a:ext cx="647916" cy="647916"/>
            </a:xfrm>
            <a:prstGeom prst="rect">
              <a:avLst/>
            </a:prstGeom>
            <a:noFill/>
          </p:spPr>
        </p:pic>
        <p:pic>
          <p:nvPicPr>
            <p:cNvPr id="1031" name="Picture 7" descr="E:\РАБОТА\4 ФОРУМЫ+КОНФЕРЕНЦИИ\Конференция ОООИБРС_2021\презентации\картинки\22.png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0000" contrast="-20000"/>
            </a:blip>
            <a:srcRect/>
            <a:stretch>
              <a:fillRect/>
            </a:stretch>
          </p:blipFill>
          <p:spPr bwMode="auto">
            <a:xfrm>
              <a:off x="5313252" y="1319953"/>
              <a:ext cx="899883" cy="747423"/>
            </a:xfrm>
            <a:prstGeom prst="rect">
              <a:avLst/>
            </a:prstGeom>
            <a:noFill/>
          </p:spPr>
        </p:pic>
        <p:pic>
          <p:nvPicPr>
            <p:cNvPr id="1033" name="Picture 9" descr="E:\РАБОТА\4 ФОРУМЫ+КОНФЕРЕНЦИИ\Конференция ОООИБРС_2021\презентации\картинки\family-43873_960_7202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lum/>
            </a:blip>
            <a:srcRect/>
            <a:stretch>
              <a:fillRect/>
            </a:stretch>
          </p:blipFill>
          <p:spPr bwMode="auto">
            <a:xfrm>
              <a:off x="7969807" y="2342159"/>
              <a:ext cx="863888" cy="673691"/>
            </a:xfrm>
            <a:prstGeom prst="rect">
              <a:avLst/>
            </a:prstGeom>
            <a:noFill/>
          </p:spPr>
        </p:pic>
        <p:pic>
          <p:nvPicPr>
            <p:cNvPr id="1034" name="Picture 10" descr="E:\РАБОТА\4 ФОРУМЫ+КОНФЕРЕНЦИИ\Конференция ОООИБРС_2021\презентации\картинки\бизнес.png"/>
            <p:cNvPicPr>
              <a:picLocks noChangeAspect="1" noChangeArrowheads="1"/>
            </p:cNvPicPr>
            <p:nvPr/>
          </p:nvPicPr>
          <p:blipFill>
            <a:blip r:embed="rId8">
              <a:lum bright="10000"/>
            </a:blip>
            <a:srcRect/>
            <a:stretch>
              <a:fillRect/>
            </a:stretch>
          </p:blipFill>
          <p:spPr bwMode="auto">
            <a:xfrm>
              <a:off x="4274390" y="5850479"/>
              <a:ext cx="876615" cy="683911"/>
            </a:xfrm>
            <a:prstGeom prst="rect">
              <a:avLst/>
            </a:prstGeom>
            <a:noFill/>
          </p:spPr>
        </p:pic>
        <p:pic>
          <p:nvPicPr>
            <p:cNvPr id="1035" name="Picture 11" descr="E:\РАБОТА\4 ФОРУМЫ+КОНФЕРЕНЦИИ\Конференция ОООИБРС_2021\презентации\картинки\иконка.jpg"/>
            <p:cNvPicPr>
              <a:picLocks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30000" contrast="-40000"/>
            </a:blip>
            <a:srcRect l="29876" t="28026" r="31408" b="27901"/>
            <a:stretch>
              <a:fillRect/>
            </a:stretch>
          </p:blipFill>
          <p:spPr bwMode="auto">
            <a:xfrm>
              <a:off x="9305257" y="3473478"/>
              <a:ext cx="647916" cy="647916"/>
            </a:xfrm>
            <a:prstGeom prst="rect">
              <a:avLst/>
            </a:prstGeom>
            <a:noFill/>
          </p:spPr>
        </p:pic>
        <p:pic>
          <p:nvPicPr>
            <p:cNvPr id="1037" name="Picture 13" descr="E:\РАБОТА\4 ФОРУМЫ+КОНФЕРЕНЦИИ\Конференция ОООИБРС_2021\презентации\картинки\комп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223565" y="4991219"/>
              <a:ext cx="917142" cy="683911"/>
            </a:xfrm>
            <a:prstGeom prst="rect">
              <a:avLst/>
            </a:prstGeom>
            <a:noFill/>
          </p:spPr>
        </p:pic>
        <p:pic>
          <p:nvPicPr>
            <p:cNvPr id="1038" name="Picture 14" descr="E:\РАБОТА\4 ФОРУМЫ+КОНФЕРЕНЦИИ\Конференция ОООИБРС_2021\презентации\картинки\комп2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140707" y="556188"/>
              <a:ext cx="868871" cy="647916"/>
            </a:xfrm>
            <a:prstGeom prst="rect">
              <a:avLst/>
            </a:prstGeom>
            <a:noFill/>
          </p:spPr>
        </p:pic>
        <p:cxnSp>
          <p:nvCxnSpPr>
            <p:cNvPr id="44" name="Прямая соединительная линия 43"/>
            <p:cNvCxnSpPr>
              <a:cxnSpLocks/>
            </p:cNvCxnSpPr>
            <p:nvPr/>
          </p:nvCxnSpPr>
          <p:spPr>
            <a:xfrm>
              <a:off x="4826616" y="2292787"/>
              <a:ext cx="718470" cy="453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cxnSpLocks/>
            </p:cNvCxnSpPr>
            <p:nvPr/>
          </p:nvCxnSpPr>
          <p:spPr>
            <a:xfrm flipH="1">
              <a:off x="6099559" y="2152394"/>
              <a:ext cx="18318" cy="346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>
              <a:cxnSpLocks/>
            </p:cNvCxnSpPr>
            <p:nvPr/>
          </p:nvCxnSpPr>
          <p:spPr>
            <a:xfrm flipH="1">
              <a:off x="6421643" y="1255860"/>
              <a:ext cx="2030871" cy="1675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>
              <a:cxnSpLocks/>
            </p:cNvCxnSpPr>
            <p:nvPr/>
          </p:nvCxnSpPr>
          <p:spPr>
            <a:xfrm flipH="1">
              <a:off x="6776459" y="2826292"/>
              <a:ext cx="1058982" cy="223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>
              <a:cxnSpLocks/>
              <a:stCxn id="1035" idx="1"/>
            </p:cNvCxnSpPr>
            <p:nvPr/>
          </p:nvCxnSpPr>
          <p:spPr>
            <a:xfrm flipH="1" flipV="1">
              <a:off x="6718940" y="3447109"/>
              <a:ext cx="2586317" cy="350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cxnSpLocks/>
              <a:stCxn id="1037" idx="0"/>
              <a:endCxn id="25" idx="5"/>
            </p:cNvCxnSpPr>
            <p:nvPr/>
          </p:nvCxnSpPr>
          <p:spPr>
            <a:xfrm flipH="1" flipV="1">
              <a:off x="6494182" y="3657455"/>
              <a:ext cx="1187954" cy="13337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>
              <a:cxnSpLocks/>
            </p:cNvCxnSpPr>
            <p:nvPr/>
          </p:nvCxnSpPr>
          <p:spPr>
            <a:xfrm flipV="1">
              <a:off x="5080025" y="3868580"/>
              <a:ext cx="727170" cy="1964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>
              <a:cxnSpLocks/>
              <a:stCxn id="14" idx="3"/>
            </p:cNvCxnSpPr>
            <p:nvPr/>
          </p:nvCxnSpPr>
          <p:spPr>
            <a:xfrm flipV="1">
              <a:off x="2349376" y="3517783"/>
              <a:ext cx="3048537" cy="1990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>
              <a:cxnSpLocks/>
            </p:cNvCxnSpPr>
            <p:nvPr/>
          </p:nvCxnSpPr>
          <p:spPr>
            <a:xfrm>
              <a:off x="3320673" y="2972627"/>
              <a:ext cx="2010429" cy="168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5430959" y="2594233"/>
              <a:ext cx="1245643" cy="1245642"/>
              <a:chOff x="5313125" y="2593331"/>
              <a:chExt cx="1245804" cy="1245804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5313125" y="2593331"/>
                <a:ext cx="1245804" cy="12458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A36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5CFFB-095A-4B39-8F3C-A40A2FF02E2D}"/>
                  </a:ext>
                </a:extLst>
              </p:cNvPr>
              <p:cNvSpPr txBox="1"/>
              <p:nvPr/>
            </p:nvSpPr>
            <p:spPr>
              <a:xfrm>
                <a:off x="5440002" y="3368639"/>
                <a:ext cx="1034391" cy="369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EA366B"/>
                    </a:solidFill>
                  </a:rPr>
                  <a:t>Пациент</a:t>
                </a:r>
              </a:p>
            </p:txBody>
          </p:sp>
          <p:pic>
            <p:nvPicPr>
              <p:cNvPr id="1030" name="Picture 6" descr="E:\РАБОТА\4 ФОРУМЫ+КОНФЕРЕНЦИИ\Конференция ОООИБРС_2021\презентации\картинки\i-pronoun.png"/>
              <p:cNvPicPr>
                <a:picLocks noChangeAspect="1" noChangeArrowheads="1"/>
              </p:cNvPicPr>
              <p:nvPr/>
            </p:nvPicPr>
            <p:blipFill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 bright="-10000" contrast="20000"/>
              </a:blip>
              <a:srcRect l="23819" r="24662" b="40958"/>
              <a:stretch>
                <a:fillRect/>
              </a:stretch>
            </p:blipFill>
            <p:spPr bwMode="auto">
              <a:xfrm>
                <a:off x="5583941" y="2636302"/>
                <a:ext cx="720000" cy="82514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5849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>
            <a:extLst>
              <a:ext uri="{FF2B5EF4-FFF2-40B4-BE49-F238E27FC236}">
                <a16:creationId xmlns:a16="http://schemas.microsoft.com/office/drawing/2014/main" id="{B2BCDA7D-BA28-40DA-BD89-A25B3F29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44375"/>
            <a:ext cx="184707" cy="36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Заголовок 3"/>
          <p:cNvSpPr>
            <a:spLocks noGrp="1"/>
          </p:cNvSpPr>
          <p:nvPr>
            <p:ph type="title"/>
          </p:nvPr>
        </p:nvSpPr>
        <p:spPr>
          <a:xfrm>
            <a:off x="-1" y="445"/>
            <a:ext cx="12190413" cy="1259836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Gotham Pro" pitchFamily="2" charset="0"/>
                <a:cs typeface="Gotham Pro" pitchFamily="2" charset="0"/>
              </a:rPr>
              <a:t>ОТВЕТСТВЕННЫЙ ПАЦИЕНТ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278824" y="1568489"/>
            <a:ext cx="2844878" cy="4207664"/>
            <a:chOff x="529098" y="1584724"/>
            <a:chExt cx="2845248" cy="4208212"/>
          </a:xfrm>
        </p:grpSpPr>
        <p:cxnSp>
          <p:nvCxnSpPr>
            <p:cNvPr id="34" name="Прямая со стрелкой 33"/>
            <p:cNvCxnSpPr>
              <a:cxnSpLocks/>
            </p:cNvCxnSpPr>
            <p:nvPr/>
          </p:nvCxnSpPr>
          <p:spPr>
            <a:xfrm flipH="1" flipV="1">
              <a:off x="3014346" y="3688830"/>
              <a:ext cx="360000" cy="1"/>
            </a:xfrm>
            <a:prstGeom prst="straightConnector1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Скругленный прямоугольник 23"/>
            <p:cNvSpPr/>
            <p:nvPr/>
          </p:nvSpPr>
          <p:spPr>
            <a:xfrm>
              <a:off x="529098" y="1584724"/>
              <a:ext cx="2464340" cy="42082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</a:rPr>
                <a:t>Что дает позиция ответственного пациента:</a:t>
              </a:r>
            </a:p>
            <a:p>
              <a:pPr algn="ctr"/>
              <a:endParaRPr lang="ru-RU" b="1" dirty="0">
                <a:solidFill>
                  <a:schemeClr val="tx2"/>
                </a:solidFill>
              </a:endParaRPr>
            </a:p>
            <a:p>
              <a:r>
                <a:rPr lang="ru-RU" sz="2000" b="1" dirty="0">
                  <a:solidFill>
                    <a:schemeClr val="tx2"/>
                  </a:solidFill>
                </a:rPr>
                <a:t>+</a:t>
              </a:r>
              <a:r>
                <a:rPr lang="ru-RU" b="1" dirty="0">
                  <a:solidFill>
                    <a:schemeClr val="tx2"/>
                  </a:solidFill>
                </a:rPr>
                <a:t> </a:t>
              </a:r>
              <a:r>
                <a:rPr lang="ru-RU" sz="1600" dirty="0">
                  <a:solidFill>
                    <a:schemeClr val="tx2"/>
                  </a:solidFill>
                </a:rPr>
                <a:t>влияние на процесс сохранения и поддержания собственного здоровья</a:t>
              </a:r>
            </a:p>
            <a:p>
              <a:r>
                <a:rPr lang="ru-RU" sz="2000" b="1" dirty="0">
                  <a:solidFill>
                    <a:schemeClr val="tx2"/>
                  </a:solidFill>
                </a:rPr>
                <a:t>+</a:t>
              </a:r>
              <a:r>
                <a:rPr lang="ru-RU" b="1" dirty="0">
                  <a:solidFill>
                    <a:schemeClr val="tx2"/>
                  </a:solidFill>
                </a:rPr>
                <a:t> </a:t>
              </a:r>
              <a:r>
                <a:rPr lang="ru-RU" sz="1600" dirty="0">
                  <a:solidFill>
                    <a:schemeClr val="tx2"/>
                  </a:solidFill>
                </a:rPr>
                <a:t>ощущение комфорта и безопасности</a:t>
              </a:r>
            </a:p>
            <a:p>
              <a:r>
                <a:rPr lang="ru-RU" sz="2000" b="1" dirty="0">
                  <a:solidFill>
                    <a:schemeClr val="tx2"/>
                  </a:solidFill>
                </a:rPr>
                <a:t>+ </a:t>
              </a:r>
              <a:r>
                <a:rPr lang="ru-RU" sz="1600" dirty="0">
                  <a:solidFill>
                    <a:schemeClr val="tx2"/>
                  </a:solidFill>
                </a:rPr>
                <a:t>полноту, яркость, насыщенность жизни</a:t>
              </a: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 rot="16200000">
            <a:off x="1497483" y="3250527"/>
            <a:ext cx="4191010" cy="8435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50000">
                <a:srgbClr val="00B0F0"/>
              </a:gs>
              <a:gs pos="100000">
                <a:schemeClr val="accent1"/>
              </a:gs>
            </a:gsLst>
            <a:lin ang="0" scaled="1"/>
          </a:gradFill>
        </p:spPr>
        <p:txBody>
          <a:bodyPr wrap="none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ОТВЕТСТВЕННЫЙ ПАЦИЕНТ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4157410" y="1400694"/>
            <a:ext cx="7813687" cy="4441822"/>
            <a:chOff x="5168782" y="1416907"/>
            <a:chExt cx="7814705" cy="44424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168782" y="1541559"/>
              <a:ext cx="5285150" cy="1460963"/>
            </a:xfrm>
            <a:prstGeom prst="rect">
              <a:avLst/>
            </a:prstGeom>
            <a:solidFill>
              <a:srgbClr val="1A65A3"/>
            </a:solidFill>
          </p:spPr>
          <p:txBody>
            <a:bodyPr wrap="square" anchor="ctr">
              <a:noAutofit/>
            </a:bodyPr>
            <a:lstStyle/>
            <a:p>
              <a:pPr marL="179370" indent="-179370">
                <a:lnSpc>
                  <a:spcPct val="80000"/>
                </a:lnSpc>
                <a:spcAft>
                  <a:spcPts val="400"/>
                </a:spcAft>
                <a:buClr>
                  <a:schemeClr val="bg1"/>
                </a:buClr>
                <a:buSzPct val="120000"/>
                <a:buFont typeface="Arial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Сотрудничает с врачом</a:t>
              </a:r>
            </a:p>
            <a:p>
              <a:pPr marL="179370" indent="-179370">
                <a:lnSpc>
                  <a:spcPct val="80000"/>
                </a:lnSpc>
                <a:spcAft>
                  <a:spcPts val="400"/>
                </a:spcAft>
                <a:buClr>
                  <a:schemeClr val="bg1"/>
                </a:buClr>
                <a:buSzPct val="120000"/>
                <a:buFont typeface="Arial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Выполняет медицинские </a:t>
              </a:r>
            </a:p>
            <a:p>
              <a:pPr marL="179370" indent="-179370">
                <a:lnSpc>
                  <a:spcPct val="80000"/>
                </a:lnSpc>
                <a:spcAft>
                  <a:spcPts val="400"/>
                </a:spcAft>
                <a:buClr>
                  <a:schemeClr val="bg1"/>
                </a:buClr>
                <a:buSzPct val="120000"/>
                <a:buFont typeface="Arial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рекомендации и назначения </a:t>
              </a:r>
            </a:p>
            <a:p>
              <a:pPr marL="179370" indent="-179370">
                <a:lnSpc>
                  <a:spcPct val="80000"/>
                </a:lnSpc>
                <a:spcAft>
                  <a:spcPts val="400"/>
                </a:spcAft>
                <a:buClr>
                  <a:schemeClr val="bg1"/>
                </a:buClr>
                <a:buSzPct val="120000"/>
                <a:buFont typeface="Arial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Ведет рекомендованный образ </a:t>
              </a:r>
              <a:br>
                <a:rPr lang="ru-RU" sz="1600" dirty="0">
                  <a:solidFill>
                    <a:schemeClr val="bg1"/>
                  </a:solidFill>
                </a:rPr>
              </a:br>
              <a:r>
                <a:rPr lang="ru-RU" sz="1600" dirty="0">
                  <a:solidFill>
                    <a:schemeClr val="bg1"/>
                  </a:solidFill>
                </a:rPr>
                <a:t>жизни и формирует полезные </a:t>
              </a:r>
              <a:br>
                <a:rPr lang="ru-RU" sz="1600" dirty="0">
                  <a:solidFill>
                    <a:schemeClr val="bg1"/>
                  </a:solidFill>
                </a:rPr>
              </a:br>
              <a:r>
                <a:rPr lang="ru-RU" sz="1600" dirty="0">
                  <a:solidFill>
                    <a:schemeClr val="bg1"/>
                  </a:solidFill>
                </a:rPr>
                <a:t>привычки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74142" y="3105833"/>
              <a:ext cx="4213082" cy="1460963"/>
            </a:xfrm>
            <a:prstGeom prst="rect">
              <a:avLst/>
            </a:prstGeom>
            <a:solidFill>
              <a:srgbClr val="2993D1"/>
            </a:solidFill>
          </p:spPr>
          <p:txBody>
            <a:bodyPr wrap="square" anchor="ctr">
              <a:noAutofit/>
            </a:bodyPr>
            <a:lstStyle/>
            <a:p>
              <a:pPr marL="179370" indent="-179370">
                <a:lnSpc>
                  <a:spcPct val="80000"/>
                </a:lnSpc>
                <a:spcAft>
                  <a:spcPts val="400"/>
                </a:spcAft>
                <a:buClr>
                  <a:schemeClr val="bg1"/>
                </a:buClr>
                <a:buSzPct val="120000"/>
                <a:buFont typeface="Arial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Ориентируется в информации о заболевании и правах пациентов, </a:t>
              </a:r>
              <a:br>
                <a:rPr lang="ru-RU" sz="1600" dirty="0">
                  <a:solidFill>
                    <a:schemeClr val="bg1"/>
                  </a:solidFill>
                </a:rPr>
              </a:br>
              <a:r>
                <a:rPr lang="ru-RU" sz="1600" dirty="0">
                  <a:solidFill>
                    <a:schemeClr val="bg1"/>
                  </a:solidFill>
                </a:rPr>
                <a:t>знает и применяет необходимые алгоритмы действий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177019" y="4641109"/>
              <a:ext cx="5390834" cy="1146334"/>
            </a:xfrm>
            <a:prstGeom prst="rect">
              <a:avLst/>
            </a:prstGeom>
            <a:solidFill>
              <a:srgbClr val="39CBB3"/>
            </a:solidFill>
          </p:spPr>
          <p:txBody>
            <a:bodyPr anchor="ctr">
              <a:noAutofit/>
            </a:bodyPr>
            <a:lstStyle/>
            <a:p>
              <a:pPr marL="179370" indent="-179370">
                <a:lnSpc>
                  <a:spcPct val="80000"/>
                </a:lnSpc>
                <a:spcAft>
                  <a:spcPts val="400"/>
                </a:spcAft>
                <a:buClr>
                  <a:schemeClr val="bg1"/>
                </a:buClr>
                <a:buSzPct val="120000"/>
                <a:buFont typeface="Arial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Находится в эмоционально-</a:t>
              </a:r>
              <a:br>
                <a:rPr lang="ru-RU" sz="1600" dirty="0">
                  <a:solidFill>
                    <a:schemeClr val="bg1"/>
                  </a:solidFill>
                </a:rPr>
              </a:br>
              <a:r>
                <a:rPr lang="ru-RU" sz="1600" dirty="0">
                  <a:solidFill>
                    <a:schemeClr val="bg1"/>
                  </a:solidFill>
                </a:rPr>
                <a:t>устойчивом состоянии</a:t>
              </a:r>
            </a:p>
            <a:p>
              <a:pPr marL="179370" indent="-179370">
                <a:lnSpc>
                  <a:spcPct val="80000"/>
                </a:lnSpc>
                <a:spcAft>
                  <a:spcPts val="400"/>
                </a:spcAft>
                <a:buClr>
                  <a:schemeClr val="bg1"/>
                </a:buClr>
                <a:buSzPct val="120000"/>
                <a:buFont typeface="Arial" pitchFamily="34" charset="0"/>
                <a:buChar char="•"/>
              </a:pPr>
              <a:r>
                <a:rPr lang="ru-RU" sz="1600" dirty="0">
                  <a:solidFill>
                    <a:schemeClr val="bg1"/>
                  </a:solidFill>
                </a:rPr>
                <a:t>Делает осознанный выбор в пользу </a:t>
              </a:r>
              <a:br>
                <a:rPr lang="ru-RU" sz="1600" dirty="0">
                  <a:solidFill>
                    <a:schemeClr val="bg1"/>
                  </a:solidFill>
                </a:rPr>
              </a:br>
              <a:r>
                <a:rPr lang="ru-RU" sz="1600" dirty="0">
                  <a:solidFill>
                    <a:schemeClr val="bg1"/>
                  </a:solidFill>
                </a:rPr>
                <a:t>здоровья и настроен на позитивный </a:t>
              </a:r>
              <a:br>
                <a:rPr lang="ru-RU" sz="1600" dirty="0">
                  <a:solidFill>
                    <a:schemeClr val="bg1"/>
                  </a:solidFill>
                </a:rPr>
              </a:br>
              <a:r>
                <a:rPr lang="ru-RU" sz="1600" dirty="0">
                  <a:solidFill>
                    <a:schemeClr val="bg1"/>
                  </a:solidFill>
                </a:rPr>
                <a:t>результат</a:t>
              </a:r>
            </a:p>
          </p:txBody>
        </p:sp>
        <p:pic>
          <p:nvPicPr>
            <p:cNvPr id="22" name="Picture 3" descr="E:\РАБОТА\картинки\врачи-пациенты\e7b279be6a862d254f0e7cc4dde2874e_X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39674" y="1416907"/>
              <a:ext cx="4443813" cy="44424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prstDash val="sysDot"/>
            </a:ln>
          </p:spPr>
        </p:pic>
      </p:grpSp>
    </p:spTree>
    <p:extLst>
      <p:ext uri="{BB962C8B-B14F-4D97-AF65-F5344CB8AC3E}">
        <p14:creationId xmlns:p14="http://schemas.microsoft.com/office/powerpoint/2010/main" val="348142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>
            <a:extLst>
              <a:ext uri="{FF2B5EF4-FFF2-40B4-BE49-F238E27FC236}">
                <a16:creationId xmlns:a16="http://schemas.microsoft.com/office/drawing/2014/main" id="{B2BCDA7D-BA28-40DA-BD89-A25B3F29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44375"/>
            <a:ext cx="184707" cy="36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Заголовок 3"/>
          <p:cNvSpPr>
            <a:spLocks noGrp="1"/>
          </p:cNvSpPr>
          <p:nvPr>
            <p:ph type="title"/>
          </p:nvPr>
        </p:nvSpPr>
        <p:spPr>
          <a:xfrm>
            <a:off x="-1" y="445"/>
            <a:ext cx="12190413" cy="1259836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  <a:latin typeface="Gotham Pro" pitchFamily="2" charset="0"/>
                <a:cs typeface="Gotham Pro" pitchFamily="2" charset="0"/>
              </a:rPr>
              <a:t>СТРУКТУРА ОТВЕТСТВЕННОСТИ ПАЦИЕНТА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69023" y="1463405"/>
          <a:ext cx="10672925" cy="411295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9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1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0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13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ИНФОРМАЦИОННЫЙ БЛОК</a:t>
                      </a:r>
                    </a:p>
                  </a:txBody>
                  <a:tcPr marL="91428" marR="91428" marT="45714" marB="45714" anchor="ctr"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9CB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ЛИЧНОСТНЫЙ БЛОК</a:t>
                      </a: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993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ПОВЕДЕНЧЕСКИЙ БЛОК</a:t>
                      </a: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A65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89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39CBB3"/>
                          </a:solidFill>
                        </a:rPr>
                        <a:t>1. Информированность</a:t>
                      </a:r>
                    </a:p>
                  </a:txBody>
                  <a:tcPr marL="91428" marR="91428" marT="45714" marB="45714" anchor="ctr"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800" b="1" dirty="0">
                          <a:solidFill>
                            <a:srgbClr val="2993D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Осознанное</a:t>
                      </a:r>
                      <a:r>
                        <a:rPr lang="ru-RU" sz="1800" b="1" baseline="0" dirty="0">
                          <a:solidFill>
                            <a:srgbClr val="2993D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2993D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</a:t>
                      </a:r>
                      <a:br>
                        <a:rPr lang="ru-RU" sz="1800" b="1" dirty="0">
                          <a:solidFill>
                            <a:srgbClr val="2993D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dirty="0">
                          <a:solidFill>
                            <a:srgbClr val="2993D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заболеванию </a:t>
                      </a:r>
                      <a:endParaRPr lang="ru-RU" sz="1400" dirty="0">
                        <a:solidFill>
                          <a:srgbClr val="2993D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28" marR="91428" marT="45714" marB="45714" anchor="ctr"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1A65A3"/>
                        </a:solidFill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1A65A3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Действия пациента</a:t>
                      </a:r>
                      <a:endParaRPr lang="ru-RU" sz="1800" dirty="0">
                        <a:solidFill>
                          <a:srgbClr val="1A65A3"/>
                        </a:solidFill>
                      </a:endParaRPr>
                    </a:p>
                  </a:txBody>
                  <a:tcPr marL="91428" marR="91428" marT="45714" marB="4571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89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39CBB3"/>
                          </a:solidFill>
                        </a:rPr>
                        <a:t>2. Алгоритмы действий</a:t>
                      </a:r>
                    </a:p>
                  </a:txBody>
                  <a:tcPr marL="91428" marR="91428" marT="45714" marB="45714" anchor="ctr"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2993D1"/>
                          </a:solidFill>
                        </a:rPr>
                        <a:t>2. Позитивная мотивация </a:t>
                      </a:r>
                      <a:br>
                        <a:rPr lang="ru-RU" sz="1800" b="1" dirty="0">
                          <a:solidFill>
                            <a:srgbClr val="2993D1"/>
                          </a:solidFill>
                        </a:rPr>
                      </a:br>
                      <a:r>
                        <a:rPr lang="ru-RU" sz="1800" b="1" dirty="0">
                          <a:solidFill>
                            <a:srgbClr val="2993D1"/>
                          </a:solidFill>
                        </a:rPr>
                        <a:t>и убеждения</a:t>
                      </a:r>
                    </a:p>
                  </a:txBody>
                  <a:tcPr marL="91428" marR="91428" marT="45714" marB="45714" anchor="ctr"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1A65A3"/>
                        </a:solidFill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1A65A3"/>
                          </a:solidFill>
                        </a:rPr>
                        <a:t>2. Эффективные коммуникации</a:t>
                      </a:r>
                    </a:p>
                  </a:txBody>
                  <a:tcPr marL="91428" marR="91428" marT="45714" marB="4571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89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2993D1"/>
                          </a:solidFill>
                        </a:rPr>
                        <a:t>3. Эмоционально-устойчивое и ресурсное состояние </a:t>
                      </a:r>
                    </a:p>
                  </a:txBody>
                  <a:tcPr marL="91428" marR="91428" marT="45714" marB="45714" anchor="ctr"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89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2993D1"/>
                          </a:solidFill>
                        </a:rPr>
                        <a:t>4. Воля и самодисциплина</a:t>
                      </a:r>
                    </a:p>
                  </a:txBody>
                  <a:tcPr marL="91428" marR="91428" marT="45714" marB="45714" anchor="ctr"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28" marR="91428" marT="45714" marB="4571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2" descr="C:\Users\shert\Документы\Работа\Сергеева Светлана\2026 презентация\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761" y="2482009"/>
            <a:ext cx="359953" cy="421763"/>
          </a:xfrm>
          <a:prstGeom prst="rect">
            <a:avLst/>
          </a:prstGeom>
          <a:noFill/>
        </p:spPr>
      </p:pic>
      <p:pic>
        <p:nvPicPr>
          <p:cNvPr id="13" name="Picture 2" descr="C:\Users\shert\Документы\Работа\Сергеева Светлана\2026 презентация\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766" y="3243822"/>
            <a:ext cx="431944" cy="431944"/>
          </a:xfrm>
          <a:prstGeom prst="rect">
            <a:avLst/>
          </a:prstGeom>
          <a:noFill/>
        </p:spPr>
      </p:pic>
      <p:pic>
        <p:nvPicPr>
          <p:cNvPr id="3074" name="Picture 2" descr="C:\Users\shert\Документы\Работа\Сергеева Светлана\2026 презентация\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6690" y="2424184"/>
            <a:ext cx="379232" cy="431944"/>
          </a:xfrm>
          <a:prstGeom prst="rect">
            <a:avLst/>
          </a:prstGeom>
          <a:noFill/>
        </p:spPr>
      </p:pic>
      <p:pic>
        <p:nvPicPr>
          <p:cNvPr id="3076" name="Picture 4" descr="C:\Users\shert\Документы\Работа\Сергеева Светлана\2026 презентация\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7732" y="3265197"/>
            <a:ext cx="477146" cy="431944"/>
          </a:xfrm>
          <a:prstGeom prst="rect">
            <a:avLst/>
          </a:prstGeom>
          <a:noFill/>
        </p:spPr>
      </p:pic>
      <p:pic>
        <p:nvPicPr>
          <p:cNvPr id="3077" name="Picture 5" descr="C:\Users\shert\Документы\Работа\Сергеева Светлана\2026 презентация\08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302336" y="4088009"/>
            <a:ext cx="467939" cy="467939"/>
          </a:xfrm>
          <a:prstGeom prst="rect">
            <a:avLst/>
          </a:prstGeom>
          <a:noFill/>
        </p:spPr>
      </p:pic>
      <p:pic>
        <p:nvPicPr>
          <p:cNvPr id="18" name="Picture 3" descr="C:\Users\shert\Документы\Работа\Сергеева Светлана\2026 презентация\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347880" y="4879578"/>
            <a:ext cx="376852" cy="467939"/>
          </a:xfrm>
          <a:prstGeom prst="rect">
            <a:avLst/>
          </a:prstGeom>
          <a:noFill/>
        </p:spPr>
      </p:pic>
      <p:pic>
        <p:nvPicPr>
          <p:cNvPr id="3078" name="Picture 6" descr="C:\Users\shert\Документы\Работа\Сергеева Светлана\2026 презентация\01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03994" y="2437490"/>
            <a:ext cx="374351" cy="467939"/>
          </a:xfrm>
          <a:prstGeom prst="rect">
            <a:avLst/>
          </a:prstGeom>
          <a:noFill/>
        </p:spPr>
      </p:pic>
      <p:pic>
        <p:nvPicPr>
          <p:cNvPr id="3079" name="Picture 7" descr="C:\Users\shert\Документы\Работа\Сергеева Светлана\2026 презентация\enquir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5197" y="3275049"/>
            <a:ext cx="431944" cy="426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42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094C4F85-8D5F-4A34-9C19-F03CDD34D478}"/>
              </a:ext>
            </a:extLst>
          </p:cNvPr>
          <p:cNvSpPr txBox="1">
            <a:spLocks/>
          </p:cNvSpPr>
          <p:nvPr/>
        </p:nvSpPr>
        <p:spPr>
          <a:xfrm>
            <a:off x="910630" y="447"/>
            <a:ext cx="11279782" cy="125983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marL="358739" defTabSz="914309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dirty="0">
                <a:solidFill>
                  <a:srgbClr val="16B37F"/>
                </a:solidFill>
                <a:latin typeface="Gotham Pro" pitchFamily="2" charset="0"/>
                <a:ea typeface="+mj-ea"/>
                <a:cs typeface="Gotham Pro" pitchFamily="2" charset="0"/>
              </a:rPr>
              <a:t>ИНФОРМАЦИОННЫЙ БЛОК</a:t>
            </a:r>
            <a:r>
              <a:rPr lang="ru-RU" sz="3600" b="1" dirty="0">
                <a:solidFill>
                  <a:srgbClr val="2AC4B2"/>
                </a:solidFill>
                <a:latin typeface="Gotham Pro" pitchFamily="2" charset="0"/>
                <a:ea typeface="+mj-ea"/>
                <a:cs typeface="Gotham Pro" pitchFamily="2" charset="0"/>
              </a:rPr>
              <a:t/>
            </a:r>
            <a:br>
              <a:rPr lang="ru-RU" sz="3600" b="1" dirty="0">
                <a:solidFill>
                  <a:srgbClr val="2AC4B2"/>
                </a:solidFill>
                <a:latin typeface="Gotham Pro" pitchFamily="2" charset="0"/>
                <a:ea typeface="+mj-ea"/>
                <a:cs typeface="Gotham Pro" pitchFamily="2" charset="0"/>
              </a:rPr>
            </a:br>
            <a:r>
              <a:rPr lang="ru-RU" sz="2700" b="1" dirty="0">
                <a:latin typeface="Gotham Pro" pitchFamily="2" charset="0"/>
                <a:ea typeface="+mj-ea"/>
                <a:cs typeface="Gotham Pro" pitchFamily="2" charset="0"/>
              </a:rPr>
              <a:t>Информированность пациентов</a:t>
            </a:r>
            <a:endParaRPr lang="ru-RU" sz="3600" b="1" dirty="0">
              <a:latin typeface="Gotham Pro" pitchFamily="2" charset="0"/>
              <a:ea typeface="+mj-ea"/>
              <a:cs typeface="Gotham Pro" pitchFamily="2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43F31F-BE92-4BE1-8E43-0D448FF74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6862" y="4029151"/>
            <a:ext cx="2070321" cy="20652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B5C52-B792-4A46-8D08-8A14CEA191FF}"/>
              </a:ext>
            </a:extLst>
          </p:cNvPr>
          <p:cNvSpPr txBox="1"/>
          <p:nvPr/>
        </p:nvSpPr>
        <p:spPr>
          <a:xfrm>
            <a:off x="4737946" y="4523259"/>
            <a:ext cx="5607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7152" indent="-357152"/>
            <a:r>
              <a:rPr lang="ru-RU" sz="2000" b="1" dirty="0">
                <a:solidFill>
                  <a:srgbClr val="0070BA"/>
                </a:solidFill>
                <a:latin typeface="Gotham Pro" pitchFamily="2" charset="0"/>
                <a:ea typeface="+mj-ea"/>
                <a:cs typeface="Gotham Pro" pitchFamily="2" charset="0"/>
              </a:rPr>
              <a:t>2.  Измерьте свой личный </a:t>
            </a:r>
            <a:br>
              <a:rPr lang="ru-RU" sz="2000" b="1" dirty="0">
                <a:solidFill>
                  <a:srgbClr val="0070BA"/>
                </a:solidFill>
                <a:latin typeface="Gotham Pro" pitchFamily="2" charset="0"/>
                <a:ea typeface="+mj-ea"/>
                <a:cs typeface="Gotham Pro" pitchFamily="2" charset="0"/>
              </a:rPr>
            </a:br>
            <a:r>
              <a:rPr lang="ru-RU" sz="2000" b="1" dirty="0">
                <a:solidFill>
                  <a:srgbClr val="0070BA"/>
                </a:solidFill>
                <a:latin typeface="Gotham Pro" pitchFamily="2" charset="0"/>
                <a:ea typeface="+mj-ea"/>
                <a:cs typeface="Gotham Pro" pitchFamily="2" charset="0"/>
              </a:rPr>
              <a:t>уровень ответственности</a:t>
            </a:r>
          </a:p>
          <a:p>
            <a:pPr marL="357152" indent="-357152"/>
            <a:r>
              <a:rPr lang="en-US" sz="2000" b="1" dirty="0">
                <a:solidFill>
                  <a:srgbClr val="0070BA"/>
                </a:solidFill>
                <a:latin typeface="Gotham Pro" pitchFamily="2" charset="0"/>
                <a:ea typeface="+mj-ea"/>
                <a:cs typeface="Gotham Pro" pitchFamily="2" charset="0"/>
              </a:rPr>
              <a:t>https://onlinetestpad.com/cvygvkfdfnsha</a:t>
            </a:r>
            <a:endParaRPr lang="ru-RU" sz="2000" b="1" dirty="0">
              <a:solidFill>
                <a:srgbClr val="0070BA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DC8857-527D-4EC9-BC39-92403EDA3B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1" y="1738011"/>
            <a:ext cx="1967335" cy="19673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5C6579-72C7-49D2-ACFE-368F7BF1B6C4}"/>
              </a:ext>
            </a:extLst>
          </p:cNvPr>
          <p:cNvSpPr txBox="1"/>
          <p:nvPr/>
        </p:nvSpPr>
        <p:spPr>
          <a:xfrm>
            <a:off x="2834809" y="2367780"/>
            <a:ext cx="4949638" cy="7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52" indent="-357152"/>
            <a:r>
              <a:rPr lang="ru-RU" sz="2000" b="1" dirty="0">
                <a:solidFill>
                  <a:srgbClr val="0070BA"/>
                </a:solidFill>
                <a:latin typeface="Gotham Pro" pitchFamily="2" charset="0"/>
                <a:ea typeface="+mj-ea"/>
                <a:cs typeface="Gotham Pro" pitchFamily="2" charset="0"/>
              </a:rPr>
              <a:t>1.  Проверьте свой уровень </a:t>
            </a:r>
            <a:br>
              <a:rPr lang="ru-RU" sz="2000" b="1" dirty="0">
                <a:solidFill>
                  <a:srgbClr val="0070BA"/>
                </a:solidFill>
                <a:latin typeface="Gotham Pro" pitchFamily="2" charset="0"/>
                <a:ea typeface="+mj-ea"/>
                <a:cs typeface="Gotham Pro" pitchFamily="2" charset="0"/>
              </a:rPr>
            </a:br>
            <a:r>
              <a:rPr lang="ru-RU" sz="2000" b="1" dirty="0">
                <a:solidFill>
                  <a:srgbClr val="0070BA"/>
                </a:solidFill>
                <a:latin typeface="Gotham Pro" pitchFamily="2" charset="0"/>
                <a:ea typeface="+mj-ea"/>
                <a:cs typeface="Gotham Pro" pitchFamily="2" charset="0"/>
              </a:rPr>
              <a:t>знаний о правах пациентов </a:t>
            </a:r>
          </a:p>
        </p:txBody>
      </p:sp>
    </p:spTree>
    <p:extLst>
      <p:ext uri="{BB962C8B-B14F-4D97-AF65-F5344CB8AC3E}">
        <p14:creationId xmlns:p14="http://schemas.microsoft.com/office/powerpoint/2010/main" val="88238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094C4F85-8D5F-4A34-9C19-F03CDD34D478}"/>
              </a:ext>
            </a:extLst>
          </p:cNvPr>
          <p:cNvSpPr txBox="1">
            <a:spLocks/>
          </p:cNvSpPr>
          <p:nvPr/>
        </p:nvSpPr>
        <p:spPr>
          <a:xfrm>
            <a:off x="598128" y="447"/>
            <a:ext cx="11592284" cy="125983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marL="358739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B6E3"/>
                </a:solidFill>
                <a:latin typeface="Gotham Pro" pitchFamily="2" charset="0"/>
                <a:ea typeface="+mj-ea"/>
                <a:cs typeface="Gotham Pro" pitchFamily="2" charset="0"/>
              </a:rPr>
              <a:t>ЛИЧНОСТНЫЙ БЛОК</a:t>
            </a:r>
            <a:r>
              <a:rPr lang="ru-RU" sz="3600" b="1" dirty="0">
                <a:solidFill>
                  <a:srgbClr val="2AC4B2"/>
                </a:solidFill>
                <a:latin typeface="Gotham Pro" pitchFamily="2" charset="0"/>
                <a:ea typeface="+mj-ea"/>
                <a:cs typeface="Gotham Pro" pitchFamily="2" charset="0"/>
              </a:rPr>
              <a:t/>
            </a:r>
            <a:br>
              <a:rPr lang="ru-RU" sz="3600" b="1" dirty="0">
                <a:solidFill>
                  <a:srgbClr val="2AC4B2"/>
                </a:solidFill>
                <a:latin typeface="Gotham Pro" pitchFamily="2" charset="0"/>
                <a:ea typeface="+mj-ea"/>
                <a:cs typeface="Gotham Pro" pitchFamily="2" charset="0"/>
              </a:rPr>
            </a:br>
            <a:r>
              <a:rPr lang="ru-RU" sz="2700" b="1" dirty="0">
                <a:latin typeface="Gotham Pro" pitchFamily="2" charset="0"/>
                <a:ea typeface="+mj-ea"/>
                <a:cs typeface="Gotham Pro" pitchFamily="2" charset="0"/>
              </a:rPr>
              <a:t>Материалы разработанные для НКО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B2BCDA7D-BA28-40DA-BD89-A25B3F29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44375"/>
            <a:ext cx="184707" cy="36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6F7EE1F-0F55-4CFF-BD78-51781AEB1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28" y="1316328"/>
            <a:ext cx="3964732" cy="4904154"/>
          </a:xfrm>
          <a:prstGeom prst="roundRect">
            <a:avLst>
              <a:gd name="adj" fmla="val 6800"/>
            </a:avLst>
          </a:prstGeom>
          <a:solidFill>
            <a:srgbClr val="0070C0"/>
          </a:solidFill>
        </p:spPr>
        <p:txBody>
          <a:bodyPr anchor="ctr">
            <a:noAutofit/>
          </a:bodyPr>
          <a:lstStyle/>
          <a:p>
            <a:pPr marL="265086" indent="-265086">
              <a:spcBef>
                <a:spcPts val="1200"/>
              </a:spcBef>
              <a:buClr>
                <a:schemeClr val="bg1"/>
              </a:buClr>
            </a:pPr>
            <a:r>
              <a:rPr lang="ru-RU" sz="1800" b="1" dirty="0">
                <a:solidFill>
                  <a:schemeClr val="bg1"/>
                </a:solidFill>
              </a:rPr>
              <a:t>Обучение лидеров НКО формам и системе работы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по повышению уровня ответственности пациентов</a:t>
            </a:r>
          </a:p>
          <a:p>
            <a:pPr marL="265086" indent="-265086">
              <a:spcBef>
                <a:spcPts val="1200"/>
              </a:spcBef>
              <a:buClr>
                <a:schemeClr val="bg1"/>
              </a:buClr>
            </a:pPr>
            <a:r>
              <a:rPr lang="ru-RU" sz="1800" b="1" dirty="0">
                <a:solidFill>
                  <a:schemeClr val="bg1"/>
                </a:solidFill>
              </a:rPr>
              <a:t>Мероприятия НКО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по повышению уровня ответственности пациентов</a:t>
            </a:r>
          </a:p>
          <a:p>
            <a:pPr marL="265086" indent="-265086">
              <a:spcBef>
                <a:spcPts val="1200"/>
              </a:spcBef>
              <a:buClr>
                <a:schemeClr val="bg1"/>
              </a:buClr>
            </a:pPr>
            <a:r>
              <a:rPr lang="ru-RU" sz="1800" b="1" dirty="0">
                <a:solidFill>
                  <a:schemeClr val="bg1"/>
                </a:solidFill>
              </a:rPr>
              <a:t>Блокнот ответственного пациента</a:t>
            </a:r>
          </a:p>
          <a:p>
            <a:pPr marL="265086" indent="-265086">
              <a:spcBef>
                <a:spcPts val="1200"/>
              </a:spcBef>
              <a:buClr>
                <a:schemeClr val="bg1"/>
              </a:buClr>
            </a:pPr>
            <a:r>
              <a:rPr lang="ru-RU" sz="1800" b="1" dirty="0" err="1">
                <a:solidFill>
                  <a:schemeClr val="bg1"/>
                </a:solidFill>
              </a:rPr>
              <a:t>Трекер</a:t>
            </a:r>
            <a:r>
              <a:rPr lang="ru-RU" sz="1800" b="1" dirty="0">
                <a:solidFill>
                  <a:schemeClr val="bg1"/>
                </a:solidFill>
              </a:rPr>
              <a:t> полезных привычек</a:t>
            </a:r>
          </a:p>
          <a:p>
            <a:pPr marL="265086" indent="-265086">
              <a:spcBef>
                <a:spcPts val="1200"/>
              </a:spcBef>
              <a:buClr>
                <a:schemeClr val="bg1"/>
              </a:buClr>
            </a:pPr>
            <a:r>
              <a:rPr lang="ru-RU" sz="1800" b="1" dirty="0" err="1">
                <a:solidFill>
                  <a:schemeClr val="bg1"/>
                </a:solidFill>
              </a:rPr>
              <a:t>Онлайн-курс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«Внедряем полезные привычки» ответственного пациента</a:t>
            </a:r>
          </a:p>
          <a:p>
            <a:pPr marL="265086" indent="-265086">
              <a:spcBef>
                <a:spcPts val="1200"/>
              </a:spcBef>
              <a:buClr>
                <a:schemeClr val="bg1"/>
              </a:buClr>
            </a:pPr>
            <a:r>
              <a:rPr lang="ru-RU" sz="1800" b="1" dirty="0">
                <a:solidFill>
                  <a:schemeClr val="bg1"/>
                </a:solidFill>
              </a:rPr>
              <a:t>Анкета по измерению уровня ответственности пациента</a:t>
            </a:r>
          </a:p>
        </p:txBody>
      </p:sp>
      <p:pic>
        <p:nvPicPr>
          <p:cNvPr id="4098" name="Picture 2" descr="E:\РАБОТА\Сергеева Светлана\Лого ОСЛ 2024\блокнот\обложка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32699" y="1339420"/>
            <a:ext cx="2156620" cy="3059602"/>
          </a:xfrm>
          <a:prstGeom prst="rect">
            <a:avLst/>
          </a:prstGeom>
          <a:noFill/>
          <a:ln>
            <a:noFill/>
          </a:ln>
          <a:effectLst>
            <a:outerShdw blurRad="1270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4100" name="Picture 4" descr="E:\РАБОТА\Сергеева Светлана\Лого ОСЛ 2024\магнит-трекер\магнит-трекер rg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7511" y="1985622"/>
            <a:ext cx="4757924" cy="3347564"/>
          </a:xfrm>
          <a:prstGeom prst="rect">
            <a:avLst/>
          </a:prstGeom>
          <a:noFill/>
          <a:ln>
            <a:noFill/>
          </a:ln>
          <a:effectLst>
            <a:outerShdw blurRad="1270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8C1670-B930-4B89-BDEA-583A1ECBF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87" y="4480452"/>
            <a:ext cx="1792422" cy="18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094C4F85-8D5F-4A34-9C19-F03CDD34D478}"/>
              </a:ext>
            </a:extLst>
          </p:cNvPr>
          <p:cNvSpPr txBox="1">
            <a:spLocks/>
          </p:cNvSpPr>
          <p:nvPr/>
        </p:nvSpPr>
        <p:spPr>
          <a:xfrm>
            <a:off x="705282" y="42804"/>
            <a:ext cx="12190413" cy="125983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marL="358739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B6E3"/>
                </a:solidFill>
                <a:latin typeface="Gotham Pro" pitchFamily="2" charset="0"/>
                <a:ea typeface="+mj-ea"/>
                <a:cs typeface="Gotham Pro" pitchFamily="2" charset="0"/>
              </a:rPr>
              <a:t>ЛИЧНОСТНЫЙ БЛОК</a:t>
            </a:r>
            <a:r>
              <a:rPr lang="ru-RU" sz="3600" b="1" dirty="0">
                <a:solidFill>
                  <a:srgbClr val="2AC4B2"/>
                </a:solidFill>
                <a:latin typeface="Gotham Pro" pitchFamily="2" charset="0"/>
                <a:ea typeface="+mj-ea"/>
                <a:cs typeface="Gotham Pro" pitchFamily="2" charset="0"/>
              </a:rPr>
              <a:t/>
            </a:r>
            <a:br>
              <a:rPr lang="ru-RU" sz="3600" b="1" dirty="0">
                <a:solidFill>
                  <a:srgbClr val="2AC4B2"/>
                </a:solidFill>
                <a:latin typeface="Gotham Pro" pitchFamily="2" charset="0"/>
                <a:ea typeface="+mj-ea"/>
                <a:cs typeface="Gotham Pro" pitchFamily="2" charset="0"/>
              </a:rPr>
            </a:br>
            <a:r>
              <a:rPr lang="ru-RU" sz="2700" b="1" dirty="0" err="1">
                <a:latin typeface="Gotham Pro" pitchFamily="2" charset="0"/>
                <a:ea typeface="+mj-ea"/>
                <a:cs typeface="Gotham Pro" pitchFamily="2" charset="0"/>
              </a:rPr>
              <a:t>Онлайн</a:t>
            </a:r>
            <a:r>
              <a:rPr lang="ru-RU" sz="2700" b="1" dirty="0">
                <a:latin typeface="Gotham Pro" pitchFamily="2" charset="0"/>
                <a:ea typeface="+mj-ea"/>
                <a:cs typeface="Gotham Pro" pitchFamily="2" charset="0"/>
              </a:rPr>
              <a:t> курс «Формируем полезные привычки»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B2BCDA7D-BA28-40DA-BD89-A25B3F29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" y="44375"/>
            <a:ext cx="184707" cy="36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Объект 11">
            <a:extLst>
              <a:ext uri="{FF2B5EF4-FFF2-40B4-BE49-F238E27FC236}">
                <a16:creationId xmlns:a16="http://schemas.microsoft.com/office/drawing/2014/main" id="{C74A8EFB-0513-4BA2-86A6-D9C7C152E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761" y="1264053"/>
            <a:ext cx="5865518" cy="4967353"/>
          </a:xfrm>
          <a:effectLst>
            <a:outerShdw blurRad="127000" sx="102000" sy="102000" algn="ctr" rotWithShape="0">
              <a:schemeClr val="tx1">
                <a:alpha val="25000"/>
              </a:scheme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7A22A8-4A41-49BF-A0EB-48DB87099EF1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93465" y="1264053"/>
            <a:ext cx="2175082" cy="3131592"/>
          </a:xfrm>
          <a:prstGeom prst="rect">
            <a:avLst/>
          </a:prstGeom>
          <a:effectLst>
            <a:outerShdw blurRad="127000" sx="102000" sy="102000" algn="ctr" rotWithShape="0">
              <a:schemeClr val="tx1">
                <a:alpha val="25000"/>
              </a:scheme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015D22-8C59-480F-8F83-EBFC1719D2A8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63097" y="2602227"/>
            <a:ext cx="2190808" cy="3131592"/>
          </a:xfrm>
          <a:prstGeom prst="rect">
            <a:avLst/>
          </a:prstGeom>
          <a:effectLst>
            <a:outerShdw blurRad="127000" sx="102000" sy="102000" algn="ctr" rotWithShape="0">
              <a:schemeClr val="tx1">
                <a:alpha val="25000"/>
              </a:scheme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EB59D44-B1AF-4137-8C1E-A577B6E8F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697" y="4479264"/>
            <a:ext cx="1854789" cy="18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094C4F85-8D5F-4A34-9C19-F03CDD34D478}"/>
              </a:ext>
            </a:extLst>
          </p:cNvPr>
          <p:cNvSpPr txBox="1">
            <a:spLocks/>
          </p:cNvSpPr>
          <p:nvPr/>
        </p:nvSpPr>
        <p:spPr>
          <a:xfrm>
            <a:off x="676751" y="447"/>
            <a:ext cx="11513661" cy="125983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marL="358739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0070BA"/>
                </a:solidFill>
                <a:latin typeface="Gotham Pro" pitchFamily="2" charset="0"/>
                <a:ea typeface="+mj-ea"/>
                <a:cs typeface="Gotham Pro" pitchFamily="2" charset="0"/>
              </a:rPr>
              <a:t>ПОВЕДЕНЧЕСКИЙ БЛОК</a:t>
            </a:r>
            <a:r>
              <a:rPr lang="ru-RU" sz="3600" b="1" dirty="0">
                <a:solidFill>
                  <a:srgbClr val="2AC4B2"/>
                </a:solidFill>
                <a:latin typeface="Gotham Pro" pitchFamily="2" charset="0"/>
                <a:ea typeface="+mj-ea"/>
                <a:cs typeface="Gotham Pro" pitchFamily="2" charset="0"/>
              </a:rPr>
              <a:t/>
            </a:r>
            <a:br>
              <a:rPr lang="ru-RU" sz="3600" b="1" dirty="0">
                <a:solidFill>
                  <a:srgbClr val="2AC4B2"/>
                </a:solidFill>
                <a:latin typeface="Gotham Pro" pitchFamily="2" charset="0"/>
                <a:ea typeface="+mj-ea"/>
                <a:cs typeface="Gotham Pro" pitchFamily="2" charset="0"/>
              </a:rPr>
            </a:br>
            <a:r>
              <a:rPr lang="ru-RU" sz="2700" b="1" dirty="0">
                <a:latin typeface="Gotham Pro" pitchFamily="2" charset="0"/>
                <a:ea typeface="+mj-ea"/>
                <a:cs typeface="Gotham Pro" pitchFamily="2" charset="0"/>
              </a:rPr>
              <a:t>Настольные игры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339341-0C09-41FA-8B91-2E7050B2224C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1830" y="1910807"/>
            <a:ext cx="4664493" cy="3059602"/>
          </a:xfrm>
          <a:prstGeom prst="rect">
            <a:avLst/>
          </a:prstGeom>
          <a:ln>
            <a:noFill/>
          </a:ln>
          <a:effectLst>
            <a:outerShdw blurRad="127000" sx="102000" sy="102000" algn="tl" rotWithShape="0">
              <a:srgbClr val="333333">
                <a:alpha val="2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56B899-BEF3-43DA-8007-BA73FF2E4228}"/>
              </a:ext>
            </a:extLst>
          </p:cNvPr>
          <p:cNvSpPr txBox="1"/>
          <p:nvPr/>
        </p:nvSpPr>
        <p:spPr>
          <a:xfrm>
            <a:off x="3309016" y="1171470"/>
            <a:ext cx="4881010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Gotham Pro Black" pitchFamily="50" charset="0"/>
                <a:cs typeface="Gotham Pro Black" pitchFamily="50" charset="0"/>
              </a:rPr>
              <a:t>Экосистема ОП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A9490-C302-4955-A5C5-B98FC3C3ABF3}"/>
              </a:ext>
            </a:extLst>
          </p:cNvPr>
          <p:cNvSpPr txBox="1"/>
          <p:nvPr/>
        </p:nvSpPr>
        <p:spPr>
          <a:xfrm>
            <a:off x="676751" y="4984397"/>
            <a:ext cx="5005470" cy="132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Познакомить участников с эффективными алгоритмами поведения в проблемных ситуациях. Научить быстро определять, кто в экосистеме может решить конкретную проблему (врач? НКО? Органы власти? Сам пациент?)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CF78A7-79B8-4169-BAE8-D4050045F1DB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42093" y="1910807"/>
            <a:ext cx="4759179" cy="3059602"/>
          </a:xfrm>
          <a:prstGeom prst="rect">
            <a:avLst/>
          </a:prstGeom>
          <a:ln>
            <a:noFill/>
          </a:ln>
          <a:effectLst>
            <a:outerShdw blurRad="127000" sx="102000" sy="102000" algn="tl" rotWithShape="0">
              <a:srgbClr val="333333">
                <a:alpha val="2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234689-7DB2-4631-9149-CE5D471459AC}"/>
              </a:ext>
            </a:extLst>
          </p:cNvPr>
          <p:cNvSpPr txBox="1"/>
          <p:nvPr/>
        </p:nvSpPr>
        <p:spPr>
          <a:xfrm>
            <a:off x="5964174" y="4984397"/>
            <a:ext cx="4765699" cy="83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Обменяться позитивным опытом и </a:t>
            </a:r>
            <a:r>
              <a:rPr lang="ru-RU" sz="1600" dirty="0" err="1">
                <a:latin typeface="Arial" panose="020B0604020202020204" pitchFamily="34" charset="0"/>
              </a:rPr>
              <a:t>лайфхаками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br>
              <a:rPr lang="ru-RU" sz="1600" dirty="0">
                <a:latin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</a:rPr>
              <a:t>по ключевым сферам жизни и коммуникаций ответственного пациент </a:t>
            </a:r>
          </a:p>
        </p:txBody>
      </p:sp>
    </p:spTree>
    <p:extLst>
      <p:ext uri="{BB962C8B-B14F-4D97-AF65-F5344CB8AC3E}">
        <p14:creationId xmlns:p14="http://schemas.microsoft.com/office/powerpoint/2010/main" val="308196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094C4F85-8D5F-4A34-9C19-F03CDD34D478}"/>
              </a:ext>
            </a:extLst>
          </p:cNvPr>
          <p:cNvSpPr txBox="1">
            <a:spLocks/>
          </p:cNvSpPr>
          <p:nvPr/>
        </p:nvSpPr>
        <p:spPr>
          <a:xfrm>
            <a:off x="622598" y="447"/>
            <a:ext cx="11567814" cy="125983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marL="358739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accent4"/>
                </a:solidFill>
                <a:latin typeface="Gotham Pro" pitchFamily="2" charset="0"/>
                <a:ea typeface="+mj-ea"/>
                <a:cs typeface="Gotham Pro" pitchFamily="2" charset="0"/>
              </a:rPr>
              <a:t>ПОВЕДЕНЧЕСКИЙ БЛОК</a:t>
            </a:r>
            <a:r>
              <a:rPr lang="ru-RU" sz="3600" b="1" dirty="0">
                <a:solidFill>
                  <a:srgbClr val="2AC4B2"/>
                </a:solidFill>
                <a:latin typeface="Gotham Pro" pitchFamily="2" charset="0"/>
                <a:ea typeface="+mj-ea"/>
                <a:cs typeface="Gotham Pro" pitchFamily="2" charset="0"/>
              </a:rPr>
              <a:t/>
            </a:r>
            <a:br>
              <a:rPr lang="ru-RU" sz="3600" b="1" dirty="0">
                <a:solidFill>
                  <a:srgbClr val="2AC4B2"/>
                </a:solidFill>
                <a:latin typeface="Gotham Pro" pitchFamily="2" charset="0"/>
                <a:ea typeface="+mj-ea"/>
                <a:cs typeface="Gotham Pro" pitchFamily="2" charset="0"/>
              </a:rPr>
            </a:br>
            <a:r>
              <a:rPr lang="ru-RU" sz="2700" b="1" dirty="0">
                <a:latin typeface="Gotham Pro" pitchFamily="2" charset="0"/>
                <a:ea typeface="+mj-ea"/>
                <a:cs typeface="Gotham Pro" pitchFamily="2" charset="0"/>
              </a:rPr>
              <a:t>Настольные игры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337C10-0AD1-424C-A33A-AC7C2D6D9FB3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9475" y="2253608"/>
            <a:ext cx="2987611" cy="3979436"/>
          </a:xfrm>
          <a:prstGeom prst="rect">
            <a:avLst/>
          </a:prstGeom>
          <a:ln>
            <a:noFill/>
          </a:ln>
          <a:effectLst>
            <a:outerShdw blurRad="127000" sx="102000" sy="102000" algn="tl" rotWithShape="0">
              <a:srgbClr val="333333">
                <a:alpha val="2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03F411-342C-4E2E-9353-5AF80BB37325}"/>
              </a:ext>
            </a:extLst>
          </p:cNvPr>
          <p:cNvSpPr txBox="1"/>
          <p:nvPr/>
        </p:nvSpPr>
        <p:spPr>
          <a:xfrm>
            <a:off x="694566" y="1202417"/>
            <a:ext cx="3768298" cy="1077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Gotham Pro Black" pitchFamily="50" charset="0"/>
                <a:cs typeface="Gotham Pro Black" pitchFamily="50" charset="0"/>
              </a:rPr>
              <a:t>Маленькие шаги – </a:t>
            </a:r>
          </a:p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Gotham Pro Black" pitchFamily="50" charset="0"/>
                <a:cs typeface="Gotham Pro Black" pitchFamily="50" charset="0"/>
              </a:rPr>
              <a:t>большие результаты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26A973-28BB-40BB-B50C-D81B823EDD77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800000" flipH="1" flipV="1">
            <a:off x="6466558" y="2205646"/>
            <a:ext cx="4344499" cy="3239578"/>
          </a:xfrm>
          <a:prstGeom prst="rect">
            <a:avLst/>
          </a:prstGeom>
          <a:ln>
            <a:noFill/>
          </a:ln>
          <a:effectLst>
            <a:outerShdw blurRad="127000" sx="102000" sy="102000" algn="tl" rotWithShape="0">
              <a:srgbClr val="333333">
                <a:alpha val="2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4245A6-5897-4D32-99FB-0A0B13B23B3E}"/>
              </a:ext>
            </a:extLst>
          </p:cNvPr>
          <p:cNvSpPr txBox="1"/>
          <p:nvPr/>
        </p:nvSpPr>
        <p:spPr>
          <a:xfrm>
            <a:off x="6368384" y="1404141"/>
            <a:ext cx="3500824" cy="58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Gotham Pro Black" pitchFamily="50" charset="0"/>
                <a:cs typeface="Gotham Pro Black" pitchFamily="50" charset="0"/>
              </a:rPr>
              <a:t>Карта личности ОП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FC3EB-B45D-43F6-93BF-3172F0003875}"/>
              </a:ext>
            </a:extLst>
          </p:cNvPr>
          <p:cNvSpPr txBox="1"/>
          <p:nvPr/>
        </p:nvSpPr>
        <p:spPr>
          <a:xfrm>
            <a:off x="6376652" y="5736298"/>
            <a:ext cx="4466552" cy="107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Проанализировать что помогает и что мешает вести себя как ОП, рекомендовать решения по коррекции негативных факторов 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1377B-32F8-4510-9C7B-B6C62A62A3A5}"/>
              </a:ext>
            </a:extLst>
          </p:cNvPr>
          <p:cNvSpPr txBox="1"/>
          <p:nvPr/>
        </p:nvSpPr>
        <p:spPr>
          <a:xfrm>
            <a:off x="3844469" y="2260129"/>
            <a:ext cx="2123156" cy="181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Сформировать</a:t>
            </a:r>
            <a:r>
              <a:rPr lang="ru-RU" sz="1600" spc="-6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мотивацию</a:t>
            </a:r>
            <a:r>
              <a:rPr lang="ru-RU" sz="1600" spc="-55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br>
              <a:rPr lang="ru-RU" sz="1600" spc="-55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 регулярным действиям в рамках рекомендованного образа жизни, включая привычки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2110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206</Words>
  <Application>Microsoft Office PowerPoint</Application>
  <PresentationFormat>Произвольный</PresentationFormat>
  <Paragraphs>69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Gotham Pro</vt:lpstr>
      <vt:lpstr>Gotham Pro Black</vt:lpstr>
      <vt:lpstr>Times New Roman</vt:lpstr>
      <vt:lpstr>Verdana</vt:lpstr>
      <vt:lpstr>Wingdings</vt:lpstr>
      <vt:lpstr>Тема Office</vt:lpstr>
      <vt:lpstr>ЭКОСИСТЕМА ОТВЕТСТВЕННОГО ПАЦИЕНТА</vt:lpstr>
      <vt:lpstr> ЭКОСИСТЕМА ПАЦИЕНТА  </vt:lpstr>
      <vt:lpstr>ОТВЕТСТВЕННЫЙ ПАЦИЕНТ</vt:lpstr>
      <vt:lpstr>СТРУКТУРА ОТВЕТСТВЕННОСТИ ПАЦИЕНТА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User001</cp:lastModifiedBy>
  <cp:revision>25</cp:revision>
  <dcterms:created xsi:type="dcterms:W3CDTF">2023-05-16T08:56:27Z</dcterms:created>
  <dcterms:modified xsi:type="dcterms:W3CDTF">2026-05-22T10:32:58Z</dcterms:modified>
</cp:coreProperties>
</file>