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6" r:id="rId6"/>
    <p:sldId id="269" r:id="rId7"/>
    <p:sldId id="274" r:id="rId8"/>
    <p:sldId id="273" r:id="rId9"/>
    <p:sldId id="275" r:id="rId10"/>
    <p:sldId id="276" r:id="rId11"/>
    <p:sldId id="261" r:id="rId12"/>
    <p:sldId id="262" r:id="rId13"/>
    <p:sldId id="263" r:id="rId14"/>
    <p:sldId id="264" r:id="rId15"/>
    <p:sldId id="265" r:id="rId16"/>
    <p:sldId id="270" r:id="rId17"/>
    <p:sldId id="272" r:id="rId18"/>
    <p:sldId id="271" r:id="rId19"/>
    <p:sldId id="260" r:id="rId2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16B37F"/>
    <a:srgbClr val="00B6E3"/>
    <a:srgbClr val="1DCF94"/>
    <a:srgbClr val="CC3366"/>
    <a:srgbClr val="8953B5"/>
    <a:srgbClr val="9966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6B3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91750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/>
            </a:lvl1pPr>
            <a:lvl2pPr>
              <a:buClr>
                <a:srgbClr val="1DCF94"/>
              </a:buClr>
              <a:buSzPct val="120000"/>
              <a:buFont typeface="Wingdings" pitchFamily="2" charset="2"/>
              <a:buChar char="§"/>
              <a:defRPr/>
            </a:lvl2pPr>
            <a:lvl3pPr>
              <a:buClr>
                <a:srgbClr val="00B6E3"/>
              </a:buClr>
              <a:buFont typeface="Wingdings" pitchFamily="2" charset="2"/>
              <a:buChar char="§"/>
              <a:defRPr/>
            </a:lvl3pPr>
            <a:lvl4pPr>
              <a:buClr>
                <a:srgbClr val="16B37F"/>
              </a:buClr>
              <a:buSzPct val="90000"/>
              <a:buFont typeface="Wingdings" pitchFamily="2" charset="2"/>
              <a:buChar char="§"/>
              <a:defRPr/>
            </a:lvl4pPr>
            <a:lvl5pPr>
              <a:buClr>
                <a:srgbClr val="0070BA"/>
              </a:buClr>
              <a:buSzPct val="50000"/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26B8-B720-4238-9EC3-DAC550D8618E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82DC-A515-459E-9534-214238840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" y="0"/>
            <a:ext cx="12190412" cy="6858001"/>
            <a:chOff x="1" y="0"/>
            <a:chExt cx="12190412" cy="6858001"/>
          </a:xfrm>
        </p:grpSpPr>
        <p:pic>
          <p:nvPicPr>
            <p:cNvPr id="4" name="Picture 2" descr="E:\РАБОТА\4 ФОРУМЫ+КОНФЕРЕНЦИИ\Тренинг_ВСП Ответственный пациент\презентации\элементы\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2051" y="0"/>
              <a:ext cx="11028362" cy="6858001"/>
            </a:xfrm>
            <a:prstGeom prst="rect">
              <a:avLst/>
            </a:prstGeom>
            <a:noFill/>
          </p:spPr>
        </p:pic>
        <p:pic>
          <p:nvPicPr>
            <p:cNvPr id="5" name="Picture 3" descr="E:\РАБОТА\4 ФОРУМЫ+КОНФЕРЕНЦИИ\Тренинг_ВСП Ответственный пациент\презентации\элементы\03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" y="1845140"/>
              <a:ext cx="5210544" cy="5012543"/>
            </a:xfrm>
            <a:prstGeom prst="rect">
              <a:avLst/>
            </a:prstGeom>
            <a:noFill/>
          </p:spPr>
        </p:pic>
        <p:pic>
          <p:nvPicPr>
            <p:cNvPr id="9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042" y="357166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2451868" y="500042"/>
              <a:ext cx="914406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1300" b="1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Полугодовой тренинг общественных экспертов и пациентов ВСП 2026.1 </a:t>
              </a:r>
            </a:p>
            <a:p>
              <a:pPr algn="ctr"/>
              <a:r>
                <a:rPr lang="ru-RU" sz="205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«ОНЛАЙН МАРАФОН: ОТВЕТСТВЕННЫЙ ПАЦИЕНТ – </a:t>
              </a:r>
            </a:p>
            <a:p>
              <a:pPr algn="ctr"/>
              <a:r>
                <a:rPr lang="ru-RU" sz="205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ЭКОСИСТЕМА МОЕГО ЗДОРОВЬЯ»</a:t>
              </a:r>
            </a:p>
          </p:txBody>
        </p:sp>
        <p:pic>
          <p:nvPicPr>
            <p:cNvPr id="1026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95866" y="102861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868" y="1628800"/>
            <a:ext cx="9144064" cy="3024008"/>
          </a:xfrm>
        </p:spPr>
        <p:txBody>
          <a:bodyPr>
            <a:noAutofit/>
          </a:bodyPr>
          <a:lstStyle/>
          <a:p>
            <a:r>
              <a:rPr lang="ru-RU" dirty="0"/>
              <a:t>ПРИВЫЧКА НА АВТОПИЛОТЕ:  </a:t>
            </a:r>
            <a:br>
              <a:rPr lang="ru-RU" dirty="0"/>
            </a:br>
            <a:r>
              <a:rPr lang="ru-RU" dirty="0"/>
              <a:t>AI-ПОМОЩНИК ДЛЯ ПАЦИЕНТОВ</a:t>
            </a:r>
            <a:endParaRPr lang="ru-RU" sz="3200" b="1" dirty="0">
              <a:solidFill>
                <a:srgbClr val="16B37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868" y="4653136"/>
            <a:ext cx="9144064" cy="16561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Фомина Татьяна Алексеевна</a:t>
            </a:r>
          </a:p>
          <a:p>
            <a:r>
              <a:rPr lang="ru-RU" sz="22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заместитель директора Центра </a:t>
            </a:r>
            <a:r>
              <a:rPr lang="ru-RU" sz="2200" dirty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гуманитарных </a:t>
            </a:r>
            <a:r>
              <a:rPr lang="ru-RU" sz="22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технологий</a:t>
            </a:r>
          </a:p>
          <a:p>
            <a:r>
              <a:rPr lang="ru-RU" sz="22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dirty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исследований «Социальная </a:t>
            </a:r>
            <a:r>
              <a:rPr lang="ru-RU" sz="2200" dirty="0" smtClean="0">
                <a:solidFill>
                  <a:srgbClr val="0070B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Механика»</a:t>
            </a:r>
            <a:endParaRPr lang="ru-RU" sz="2200" dirty="0">
              <a:solidFill>
                <a:srgbClr val="0070B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1078" y="6143644"/>
            <a:ext cx="188564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>
                <a:solidFill>
                  <a:srgbClr val="00B6E3"/>
                </a:solidFill>
              </a:rPr>
              <a:t>16 мая 2026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1"/>
            <a:ext cx="9878173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1- подсчет калорийности и БЖУ</a:t>
            </a:r>
          </a:p>
          <a:p>
            <a:pPr>
              <a:spcAft>
                <a:spcPts val="1200"/>
              </a:spcAft>
            </a:pPr>
            <a:r>
              <a:rPr lang="ru-RU" dirty="0"/>
              <a:t>2- планирование меню на неделю</a:t>
            </a:r>
          </a:p>
          <a:p>
            <a:pPr>
              <a:spcAft>
                <a:spcPts val="1200"/>
              </a:spcAft>
            </a:pPr>
            <a:r>
              <a:rPr lang="ru-RU" dirty="0"/>
              <a:t>3-планирование покупок продуктов</a:t>
            </a:r>
          </a:p>
          <a:p>
            <a:pPr>
              <a:spcAft>
                <a:spcPts val="1200"/>
              </a:spcAft>
            </a:pPr>
            <a:r>
              <a:rPr lang="ru-RU" dirty="0"/>
              <a:t>4-мониторинг калорийности питания, БЖУ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694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CALORYX AI</a:t>
            </a:r>
            <a:r>
              <a:rPr lang="ru-RU" dirty="0"/>
              <a:t>, </a:t>
            </a:r>
            <a:r>
              <a:rPr lang="en-US" dirty="0" err="1"/>
              <a:t>CalZen</a:t>
            </a:r>
            <a:r>
              <a:rPr lang="en-US" dirty="0"/>
              <a:t> </a:t>
            </a:r>
            <a:r>
              <a:rPr lang="ru-RU" dirty="0"/>
              <a:t>- тяжелая артиллерия</a:t>
            </a:r>
            <a:r>
              <a:rPr lang="en-US" dirty="0"/>
              <a:t> </a:t>
            </a:r>
            <a:r>
              <a:rPr lang="ru-RU" dirty="0" err="1"/>
              <a:t>нутрициологии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z="2400" dirty="0"/>
              <a:t>Превращают камеру смартфона в диетологическую лабораторию на основе «глубинного зрения» (</a:t>
            </a:r>
            <a:r>
              <a:rPr lang="ru-RU" sz="2400" dirty="0" err="1"/>
              <a:t>Depth</a:t>
            </a:r>
            <a:r>
              <a:rPr lang="ru-RU" sz="2400" dirty="0"/>
              <a:t> </a:t>
            </a:r>
            <a:r>
              <a:rPr lang="ru-RU" sz="2400" dirty="0" err="1"/>
              <a:t>Perception</a:t>
            </a:r>
            <a:r>
              <a:rPr lang="ru-RU" sz="2400" dirty="0"/>
              <a:t>)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en-US" dirty="0"/>
              <a:t>GIGA.CHAT - </a:t>
            </a:r>
            <a:r>
              <a:rPr lang="ru-RU" dirty="0"/>
              <a:t>тематическое пространство «ЗОЖ»</a:t>
            </a:r>
          </a:p>
          <a:p>
            <a:pPr marL="0" indent="0">
              <a:buNone/>
            </a:pPr>
            <a:r>
              <a:rPr lang="ru-RU" sz="2400" dirty="0"/>
              <a:t>Обсуждает с пользователем разные темы вокруг здорового образа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42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35CADA-1467-45FF-9BA3-2169A952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3" t="8688" r="9220" b="8789"/>
          <a:stretch/>
        </p:blipFill>
        <p:spPr>
          <a:xfrm>
            <a:off x="10275527" y="1900420"/>
            <a:ext cx="667300" cy="689982"/>
          </a:xfrm>
          <a:prstGeom prst="roundRect">
            <a:avLst>
              <a:gd name="adj" fmla="val 25064"/>
            </a:avLst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BECDA1-1EBD-4389-A597-353177B48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1" t="17001" r="31777" b="20000"/>
          <a:stretch/>
        </p:blipFill>
        <p:spPr>
          <a:xfrm>
            <a:off x="10249986" y="1080000"/>
            <a:ext cx="792088" cy="7531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ОРГАНИЗАЦИЯ ПИТАНИЯ: </a:t>
            </a:r>
            <a:r>
              <a:rPr lang="en-US" dirty="0" err="1"/>
              <a:t>Caloryx</a:t>
            </a:r>
            <a:r>
              <a:rPr lang="ru-RU" dirty="0"/>
              <a:t>, </a:t>
            </a:r>
            <a:r>
              <a:rPr lang="en-US" dirty="0" err="1"/>
              <a:t>CalZen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0" y="1274491"/>
            <a:ext cx="9734158" cy="1303761"/>
          </a:xfrm>
        </p:spPr>
        <p:txBody>
          <a:bodyPr>
            <a:normAutofit/>
          </a:bodyPr>
          <a:lstStyle/>
          <a:p>
            <a:r>
              <a:rPr lang="ru-RU" sz="2400" dirty="0"/>
              <a:t>Устанавливаете на смартфон -</a:t>
            </a:r>
            <a:r>
              <a:rPr lang="en-US" sz="2400" dirty="0"/>
              <a:t>&gt;</a:t>
            </a:r>
            <a:r>
              <a:rPr lang="ru-RU" sz="2400" dirty="0"/>
              <a:t> Рассказываете о себе и своих целях -</a:t>
            </a:r>
            <a:r>
              <a:rPr lang="en-US" sz="2400" dirty="0"/>
              <a:t>&gt;</a:t>
            </a:r>
            <a:r>
              <a:rPr lang="ru-RU" sz="2400" dirty="0"/>
              <a:t> Рассчитываете индивидуальный план -</a:t>
            </a:r>
            <a:r>
              <a:rPr lang="en-US" sz="2400" dirty="0"/>
              <a:t>&gt;</a:t>
            </a:r>
            <a:r>
              <a:rPr lang="ru-RU" sz="2400" dirty="0"/>
              <a:t> Пробуете бесплатно</a:t>
            </a:r>
            <a:r>
              <a:rPr lang="en-US" sz="2400" dirty="0"/>
              <a:t> </a:t>
            </a:r>
            <a:r>
              <a:rPr lang="ru-RU" sz="2400" dirty="0"/>
              <a:t>или оплачиваете тариф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1D2B36-190E-4C07-85E8-FC4E9CD243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951"/>
          <a:stretch/>
        </p:blipFill>
        <p:spPr>
          <a:xfrm>
            <a:off x="547314" y="2635632"/>
            <a:ext cx="1590248" cy="3288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36A780-7E8D-425A-810C-F847C1BC49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031"/>
          <a:stretch/>
        </p:blipFill>
        <p:spPr>
          <a:xfrm>
            <a:off x="1862229" y="2969767"/>
            <a:ext cx="1590248" cy="3320742"/>
          </a:xfrm>
          <a:prstGeom prst="rect">
            <a:avLst/>
          </a:prstGeom>
        </p:spPr>
      </p:pic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4691C50E-9DDD-4DD1-B3F9-1469B00B0C91}"/>
              </a:ext>
            </a:extLst>
          </p:cNvPr>
          <p:cNvSpPr txBox="1">
            <a:spLocks/>
          </p:cNvSpPr>
          <p:nvPr/>
        </p:nvSpPr>
        <p:spPr>
          <a:xfrm>
            <a:off x="7031310" y="2772743"/>
            <a:ext cx="4464496" cy="3729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15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CF94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6E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6B37F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5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3800" dirty="0"/>
              <a:t>Функции</a:t>
            </a:r>
          </a:p>
          <a:p>
            <a:pPr>
              <a:spcAft>
                <a:spcPts val="600"/>
              </a:spcAft>
            </a:pPr>
            <a:r>
              <a:rPr lang="ru-RU" dirty="0"/>
              <a:t>Распознавание еды по фото с ингредиентами и размерами порции</a:t>
            </a:r>
          </a:p>
          <a:p>
            <a:pPr>
              <a:spcAft>
                <a:spcPts val="600"/>
              </a:spcAft>
            </a:pPr>
            <a:r>
              <a:rPr lang="ru-RU" dirty="0"/>
              <a:t>Расчёт калорийности и БЖУ.</a:t>
            </a:r>
          </a:p>
          <a:p>
            <a:pPr>
              <a:spcAft>
                <a:spcPts val="600"/>
              </a:spcAft>
            </a:pPr>
            <a:r>
              <a:rPr lang="ru-RU" dirty="0"/>
              <a:t> Установление персональных целей</a:t>
            </a:r>
          </a:p>
          <a:p>
            <a:pPr>
              <a:spcAft>
                <a:spcPts val="600"/>
              </a:spcAft>
            </a:pPr>
            <a:r>
              <a:rPr lang="ru-RU" dirty="0"/>
              <a:t>Ведение дневника питания</a:t>
            </a:r>
          </a:p>
          <a:p>
            <a:pPr>
              <a:spcAft>
                <a:spcPts val="600"/>
              </a:spcAft>
            </a:pPr>
            <a:r>
              <a:rPr lang="ru-RU" dirty="0"/>
              <a:t>Визуальная аналитика</a:t>
            </a:r>
          </a:p>
          <a:p>
            <a:pPr>
              <a:spcAft>
                <a:spcPts val="600"/>
              </a:spcAft>
            </a:pPr>
            <a:r>
              <a:rPr lang="ru-RU" dirty="0"/>
              <a:t>«Живой сканер» (не везде)</a:t>
            </a:r>
          </a:p>
          <a:p>
            <a:pPr>
              <a:spcAft>
                <a:spcPts val="600"/>
              </a:spcAft>
            </a:pPr>
            <a:r>
              <a:rPr lang="ru-RU" dirty="0"/>
              <a:t>Учёт </a:t>
            </a:r>
            <a:r>
              <a:rPr lang="ru-RU" sz="3300" dirty="0"/>
              <a:t>скрытых ингредиентов (масла, соусов, панировки) по текстуре и блеску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8C4DD1-F597-4AE9-A688-8FCE7EFA5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028" y="2578252"/>
            <a:ext cx="3379788" cy="37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ОРГАНИЗАЦИЯ ПИТАНИЯ: </a:t>
            </a:r>
            <a:r>
              <a:rPr lang="en-US" dirty="0"/>
              <a:t>GIGA.CHAT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0" y="1274490"/>
            <a:ext cx="10971372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Тематическое пространство «ЗОЖ»</a:t>
            </a:r>
          </a:p>
          <a:p>
            <a:r>
              <a:rPr lang="ru-RU" dirty="0"/>
              <a:t>Запущено в 2026 году</a:t>
            </a:r>
          </a:p>
          <a:p>
            <a:r>
              <a:rPr lang="ru-RU" dirty="0"/>
              <a:t>Доступно через веб- и мобильную версии </a:t>
            </a:r>
            <a:r>
              <a:rPr lang="ru-RU" dirty="0" err="1"/>
              <a:t>GigaChat</a:t>
            </a:r>
            <a:r>
              <a:rPr lang="ru-RU" dirty="0"/>
              <a:t> 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Некоторые возможности пространства:</a:t>
            </a:r>
          </a:p>
          <a:p>
            <a:pPr lvl="0"/>
            <a:r>
              <a:rPr lang="ru-RU" dirty="0"/>
              <a:t>Составление плана питания </a:t>
            </a:r>
          </a:p>
          <a:p>
            <a:pPr lvl="0"/>
            <a:r>
              <a:rPr lang="ru-RU" dirty="0"/>
              <a:t>Генерация списка необходимых продуктов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0597B3-D171-4149-9DBC-8DFAED804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566" y="300148"/>
            <a:ext cx="792088" cy="7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ОРГАНИЗАЦИЯ ПИТАНИЯ: ПРОБУЕМ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0" y="1303307"/>
            <a:ext cx="10971372" cy="39258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Шаг 1. Расчет суточной калорийности, оптимального БЖУ</a:t>
            </a:r>
          </a:p>
          <a:p>
            <a:pPr>
              <a:spcAft>
                <a:spcPts val="1200"/>
              </a:spcAft>
            </a:pPr>
            <a:r>
              <a:rPr lang="ru-RU" dirty="0"/>
              <a:t>Шаг 2. Составление индивидуального плана питания на неделю </a:t>
            </a:r>
          </a:p>
          <a:p>
            <a:pPr>
              <a:spcAft>
                <a:spcPts val="1200"/>
              </a:spcAft>
            </a:pPr>
            <a:r>
              <a:rPr lang="ru-RU" dirty="0"/>
              <a:t>Шаг 3. Подготовка списка продуктов на неделю для приготовления</a:t>
            </a:r>
          </a:p>
          <a:p>
            <a:pPr>
              <a:spcAft>
                <a:spcPts val="1200"/>
              </a:spcAft>
            </a:pPr>
            <a:r>
              <a:rPr lang="ru-RU" dirty="0"/>
              <a:t>Шаг 4. Подготовка списка покупок  на неделю.</a:t>
            </a:r>
          </a:p>
        </p:txBody>
      </p:sp>
      <p:pic>
        <p:nvPicPr>
          <p:cNvPr id="2050" name="Picture 2" descr="https://avatars.mds.yandex.net/i?id=8607c8c717706f9cb3e0f07ca169f04e391feaa0-11723847-images-thumbs&amp;n=13">
            <a:extLst>
              <a:ext uri="{FF2B5EF4-FFF2-40B4-BE49-F238E27FC236}">
                <a16:creationId xmlns:a16="http://schemas.microsoft.com/office/drawing/2014/main" id="{2B3EABFE-3DE6-4A9E-A2C2-75438E23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37" y="5393670"/>
            <a:ext cx="2285257" cy="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508f539eaadd99a196bd5294270a74f2_sr-5236925-images-thumbs&amp;n=13">
            <a:extLst>
              <a:ext uri="{FF2B5EF4-FFF2-40B4-BE49-F238E27FC236}">
                <a16:creationId xmlns:a16="http://schemas.microsoft.com/office/drawing/2014/main" id="{3B540187-3039-40C9-9C86-B9C76678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5452507"/>
            <a:ext cx="1440160" cy="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1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1790" cy="1080000"/>
          </a:xfrm>
        </p:spPr>
        <p:txBody>
          <a:bodyPr>
            <a:normAutofit/>
          </a:bodyPr>
          <a:lstStyle/>
          <a:p>
            <a:pPr marL="895350"/>
            <a:r>
              <a:rPr lang="ru-RU" dirty="0"/>
              <a:t>ПОМОЩЬ В ПОДДЕРЖАНИИ ПИТЬЕВОГО РЕЖИМА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2" y="1600201"/>
            <a:ext cx="47656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b="1" dirty="0" err="1">
                <a:solidFill>
                  <a:srgbClr val="0070BA"/>
                </a:solidFill>
                <a:latin typeface="Verdana" pitchFamily="34" charset="0"/>
                <a:ea typeface="Verdana" pitchFamily="34" charset="0"/>
              </a:rPr>
              <a:t>Aquora</a:t>
            </a:r>
            <a:r>
              <a:rPr lang="ru-RU" sz="2400" dirty="0"/>
              <a:t> — Умный </a:t>
            </a:r>
            <a:r>
              <a:rPr lang="ru-RU" sz="2400" dirty="0" err="1"/>
              <a:t>трекер</a:t>
            </a:r>
            <a:r>
              <a:rPr lang="ru-RU" sz="2400" dirty="0"/>
              <a:t> воды с ИИ-советником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Интерактивный помощник, который знает ваш вес, образ жизни и климат, в котором вы живёте.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Рассчитывает именно вашу норму воды, по стандартам ВОЗ.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Мониторит движение к цели.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Учитывает коэффициент гидратации каждого напитка.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Знает вашу статистику и ответит на вопрос о вашем водном балансе.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Бесплатно.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Умные уведомления о воде в нужный момент.</a:t>
            </a:r>
          </a:p>
          <a:p>
            <a:pPr>
              <a:spcAft>
                <a:spcPts val="1200"/>
              </a:spcAft>
            </a:pP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D987B3-248A-43DB-8D7B-7B702168D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88" y="850027"/>
            <a:ext cx="725443" cy="7501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A63B24-2337-45F9-BA1A-C178402A17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951"/>
          <a:stretch/>
        </p:blipFill>
        <p:spPr>
          <a:xfrm>
            <a:off x="5461960" y="1495511"/>
            <a:ext cx="2290077" cy="4735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2737FC-8A9E-4CD4-AC3E-6E80DDAF21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53"/>
          <a:stretch/>
        </p:blipFill>
        <p:spPr>
          <a:xfrm>
            <a:off x="7652083" y="1443290"/>
            <a:ext cx="2530075" cy="52708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4DCC12-CB6A-431B-BA5B-FAF2F56322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253"/>
          <a:stretch/>
        </p:blipFill>
        <p:spPr>
          <a:xfrm>
            <a:off x="9986757" y="1600201"/>
            <a:ext cx="1935365" cy="4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1790" cy="1080000"/>
          </a:xfrm>
        </p:spPr>
        <p:txBody>
          <a:bodyPr>
            <a:normAutofit/>
          </a:bodyPr>
          <a:lstStyle/>
          <a:p>
            <a:pPr marL="895350"/>
            <a:r>
              <a:rPr lang="ru-RU" dirty="0"/>
              <a:t>ПОМОЩЬ В ПОДДЕРЖАНИИ ПИТЬЕВОГО РЕЖИМА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F77E310-826C-4A81-A9A5-54805D53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Шаг 1. Расчет суточной нормы воды</a:t>
            </a:r>
          </a:p>
          <a:p>
            <a:r>
              <a:rPr lang="ru-RU" dirty="0"/>
              <a:t>Шаг 2. Составление рекомендаций по правильному потреблению воды</a:t>
            </a:r>
          </a:p>
          <a:p>
            <a:r>
              <a:rPr lang="ru-RU" dirty="0"/>
              <a:t>Шаг 3. Установление напоминаний о необходимости пить воду и проверки симптомов дефицита воды на </a:t>
            </a:r>
            <a:r>
              <a:rPr lang="ru-RU" dirty="0" err="1"/>
              <a:t>ЯндексСтанции</a:t>
            </a:r>
            <a:r>
              <a:rPr lang="ru-RU" dirty="0"/>
              <a:t>, </a:t>
            </a:r>
            <a:r>
              <a:rPr lang="ru-RU" dirty="0" err="1"/>
              <a:t>МарусеСтанции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" name="Picture 2" descr="https://avatars.mds.yandex.net/i?id=8607c8c717706f9cb3e0f07ca169f04e391feaa0-11723847-images-thumbs&amp;n=13">
            <a:extLst>
              <a:ext uri="{FF2B5EF4-FFF2-40B4-BE49-F238E27FC236}">
                <a16:creationId xmlns:a16="http://schemas.microsoft.com/office/drawing/2014/main" id="{AEB6F0E9-F681-4ADA-92D9-428332BE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5277872"/>
            <a:ext cx="2285257" cy="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508f539eaadd99a196bd5294270a74f2_sr-5236925-images-thumbs&amp;n=13">
            <a:extLst>
              <a:ext uri="{FF2B5EF4-FFF2-40B4-BE49-F238E27FC236}">
                <a16:creationId xmlns:a16="http://schemas.microsoft.com/office/drawing/2014/main" id="{8AEB9029-C880-46F0-B40E-FCAC8A6B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93" y="5393670"/>
            <a:ext cx="1440160" cy="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411A70-D26A-4778-81A8-D4C28BA1F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470" y="5208583"/>
            <a:ext cx="2011574" cy="5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1790" cy="1080000"/>
          </a:xfrm>
        </p:spPr>
        <p:txBody>
          <a:bodyPr>
            <a:normAutofit/>
          </a:bodyPr>
          <a:lstStyle/>
          <a:p>
            <a:pPr marL="895350"/>
            <a:r>
              <a:rPr lang="ru-RU" dirty="0"/>
              <a:t>ПОМОЩЬ В ПОДДЕРЖАНИИ ФИЗИЧЕСКОЙ АКТИВНОСТИ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F77E310-826C-4A81-A9A5-54805D53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Составление плана тренировок</a:t>
            </a:r>
          </a:p>
          <a:p>
            <a:r>
              <a:rPr lang="ru-RU" dirty="0"/>
              <a:t>Составление разминок в офисных или домашних условиях</a:t>
            </a:r>
          </a:p>
          <a:p>
            <a:r>
              <a:rPr lang="ru-RU" dirty="0"/>
              <a:t>Озвучание упражнений</a:t>
            </a:r>
          </a:p>
          <a:p>
            <a:r>
              <a:rPr lang="ru-RU" dirty="0"/>
              <a:t>Алиса способна сохранять напоминания о тренировках и приёмах пищи, проводить сеансы медитации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" name="Picture 2" descr="https://avatars.mds.yandex.net/i?id=8607c8c717706f9cb3e0f07ca169f04e391feaa0-11723847-images-thumbs&amp;n=13">
            <a:extLst>
              <a:ext uri="{FF2B5EF4-FFF2-40B4-BE49-F238E27FC236}">
                <a16:creationId xmlns:a16="http://schemas.microsoft.com/office/drawing/2014/main" id="{AEB6F0E9-F681-4ADA-92D9-428332BE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5277872"/>
            <a:ext cx="2285257" cy="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508f539eaadd99a196bd5294270a74f2_sr-5236925-images-thumbs&amp;n=13">
            <a:extLst>
              <a:ext uri="{FF2B5EF4-FFF2-40B4-BE49-F238E27FC236}">
                <a16:creationId xmlns:a16="http://schemas.microsoft.com/office/drawing/2014/main" id="{8AEB9029-C880-46F0-B40E-FCAC8A6B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93" y="5393670"/>
            <a:ext cx="1440160" cy="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411A70-D26A-4778-81A8-D4C28BA1F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470" y="5208583"/>
            <a:ext cx="2011574" cy="5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0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1790" cy="1080000"/>
          </a:xfrm>
        </p:spPr>
        <p:txBody>
          <a:bodyPr>
            <a:normAutofit/>
          </a:bodyPr>
          <a:lstStyle/>
          <a:p>
            <a:pPr marL="895350"/>
            <a:r>
              <a:rPr lang="ru-RU" dirty="0"/>
              <a:t>ДОПОЛНИТЕЛЬНЫЕ ЗАДАЧИ ДЛЯ ИИ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F77E310-826C-4A81-A9A5-54805D53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Составление расписания приема препаратов</a:t>
            </a:r>
          </a:p>
          <a:p>
            <a:r>
              <a:rPr lang="ru-RU" dirty="0"/>
              <a:t>Напоминание о процедурах</a:t>
            </a:r>
          </a:p>
          <a:p>
            <a:r>
              <a:rPr lang="ru-RU" dirty="0"/>
              <a:t>Напоминание о визитах к врачу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ru-RU" dirty="0"/>
              <a:t>Подготовка к визиту к врачу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BA"/>
                </a:solidFill>
                <a:latin typeface="Verdana" pitchFamily="34" charset="0"/>
                <a:ea typeface="Verdana" pitchFamily="34" charset="0"/>
              </a:rPr>
              <a:t>NB! </a:t>
            </a:r>
            <a:r>
              <a:rPr lang="ru-RU" sz="2800" b="1" dirty="0">
                <a:solidFill>
                  <a:srgbClr val="0070BA"/>
                </a:solidFill>
                <a:latin typeface="Verdana" pitchFamily="34" charset="0"/>
                <a:ea typeface="Verdana" pitchFamily="34" charset="0"/>
              </a:rPr>
              <a:t>Не забываем проверять рекомендации ИИ у лечащего врача</a:t>
            </a:r>
          </a:p>
          <a:p>
            <a:endParaRPr lang="ru-RU" dirty="0"/>
          </a:p>
        </p:txBody>
      </p:sp>
      <p:pic>
        <p:nvPicPr>
          <p:cNvPr id="18" name="Picture 2" descr="https://avatars.mds.yandex.net/i?id=8607c8c717706f9cb3e0f07ca169f04e391feaa0-11723847-images-thumbs&amp;n=13">
            <a:extLst>
              <a:ext uri="{FF2B5EF4-FFF2-40B4-BE49-F238E27FC236}">
                <a16:creationId xmlns:a16="http://schemas.microsoft.com/office/drawing/2014/main" id="{AEB6F0E9-F681-4ADA-92D9-428332BE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7" y="5676945"/>
            <a:ext cx="2285257" cy="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508f539eaadd99a196bd5294270a74f2_sr-5236925-images-thumbs&amp;n=13">
            <a:extLst>
              <a:ext uri="{FF2B5EF4-FFF2-40B4-BE49-F238E27FC236}">
                <a16:creationId xmlns:a16="http://schemas.microsoft.com/office/drawing/2014/main" id="{8AEB9029-C880-46F0-B40E-FCAC8A6B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61" y="5735782"/>
            <a:ext cx="1440160" cy="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DFB126-1DA3-4C31-839C-85D42ADA9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422" y="5676945"/>
            <a:ext cx="2011574" cy="5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grpSp>
            <p:nvGrpSpPr>
              <p:cNvPr id="12" name="Группа 11"/>
              <p:cNvGrpSpPr/>
              <p:nvPr/>
            </p:nvGrpSpPr>
            <p:grpSpPr>
              <a:xfrm flipH="1">
                <a:off x="-1" y="0"/>
                <a:ext cx="12190414" cy="6858001"/>
                <a:chOff x="0" y="0"/>
                <a:chExt cx="12190414" cy="6858001"/>
              </a:xfrm>
            </p:grpSpPr>
            <p:pic>
              <p:nvPicPr>
                <p:cNvPr id="11" name="Picture 3" descr="E:\РАБОТА\4 ФОРУМЫ+КОНФЕРЕНЦИИ\Тренинг_ВСП Ответственный пациент\презентации\элементы\03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 flipH="1" flipV="1">
                  <a:off x="6992677" y="215"/>
                  <a:ext cx="5197737" cy="50004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" name="Picture 2" descr="E:\РАБОТА\4 ФОРУМЫ+КОНФЕРЕНЦИИ\Тренинг_ВСП Ответственный пациент\презентации\элементы\0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 flipV="1">
                  <a:off x="0" y="0"/>
                  <a:ext cx="11028362" cy="68580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C:\Users\shert\Документы\Работа\4 ФОРУМЫ+КОНФЕРЕНЦИИ\Тренинг_ВСП Ответственный пациент\2026 май\Тренинг ВСП 2026 -презентации\0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95800" y="3793258"/>
                <a:ext cx="1594613" cy="1207378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1130" y="476672"/>
              <a:ext cx="1368152" cy="136815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834" y="2857500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</a:t>
            </a:r>
            <a:br>
              <a:rPr lang="ru-RU" dirty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>
                <a:solidFill>
                  <a:srgbClr val="1DCF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5984" y="5509384"/>
            <a:ext cx="9929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Полугодовой тренинг общественных экспертов и пациентов ВСП 2026.1 </a:t>
            </a:r>
          </a:p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«ОНЛАЙН МАРАФОН: ОТВЕТСТВЕННЫЙ ПАЦИЕНТ – ЭКОСИСТЕМА МОЕГО ЗДОРОВЬЯ»</a:t>
            </a:r>
          </a:p>
          <a:p>
            <a:pPr algn="ctr"/>
            <a:r>
              <a:rPr lang="ru-RU" dirty="0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https://forum-vsp.ru/tren-26-1/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О чем будем говорить сегодня?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A4F2EDB9-5AFB-4D70-86BC-434C8AFCA3EA}"/>
              </a:ext>
            </a:extLst>
          </p:cNvPr>
          <p:cNvSpPr txBox="1">
            <a:spLocks/>
          </p:cNvSpPr>
          <p:nvPr/>
        </p:nvSpPr>
        <p:spPr>
          <a:xfrm>
            <a:off x="838622" y="1491619"/>
            <a:ext cx="5976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15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CF94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6E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6B37F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5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Концепция «автопилота» — нейробиологическая основа привычек.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Петля привычки (сигнал → рутина → награда) — основа для алгоритмизации медицинских рекомендаций.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7BFFC6-1314-4963-BAE7-10D2902C3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86" y="1558769"/>
            <a:ext cx="4674096" cy="3505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Почему пациенту нужен помощник?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A4F2EDB9-5AFB-4D70-86BC-434C8AFCA3EA}"/>
              </a:ext>
            </a:extLst>
          </p:cNvPr>
          <p:cNvSpPr txBox="1">
            <a:spLocks/>
          </p:cNvSpPr>
          <p:nvPr/>
        </p:nvSpPr>
        <p:spPr>
          <a:xfrm>
            <a:off x="838622" y="1491619"/>
            <a:ext cx="79720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15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CF94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6E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6B37F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5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Три главных боли пациента: </a:t>
            </a:r>
          </a:p>
          <a:p>
            <a:r>
              <a:rPr lang="ru-RU" dirty="0"/>
              <a:t>забывает, </a:t>
            </a:r>
          </a:p>
          <a:p>
            <a:r>
              <a:rPr lang="ru-RU" dirty="0"/>
              <a:t>путается, </a:t>
            </a:r>
          </a:p>
          <a:p>
            <a:r>
              <a:rPr lang="ru-RU" dirty="0"/>
              <a:t>тревожится</a:t>
            </a:r>
            <a:endParaRPr lang="ru-RU" sz="4400" dirty="0"/>
          </a:p>
          <a:p>
            <a:pPr marL="0" indent="0">
              <a:buNone/>
            </a:pPr>
            <a:endParaRPr lang="ru-RU" sz="2800" b="1" dirty="0">
              <a:solidFill>
                <a:srgbClr val="0070BA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70BA"/>
                </a:solidFill>
                <a:latin typeface="Verdana" pitchFamily="34" charset="0"/>
                <a:ea typeface="Verdana" pitchFamily="34" charset="0"/>
              </a:rPr>
              <a:t>Ключевой вопрос: </a:t>
            </a:r>
            <a:r>
              <a:rPr lang="ru-RU" dirty="0"/>
              <a:t>как превратить заботу о здоровье в простую привычку на автопилоте?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753A2ABD-0471-4A5B-AD9A-3967F354B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t="6951" r="30155" b="18500"/>
          <a:stretch/>
        </p:blipFill>
        <p:spPr bwMode="auto">
          <a:xfrm>
            <a:off x="8810626" y="1246388"/>
            <a:ext cx="26642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Как ИИ помогает настраивать автопилот пациента?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A4F2EDB9-5AFB-4D70-86BC-434C8AFCA3EA}"/>
              </a:ext>
            </a:extLst>
          </p:cNvPr>
          <p:cNvSpPr txBox="1">
            <a:spLocks/>
          </p:cNvSpPr>
          <p:nvPr/>
        </p:nvSpPr>
        <p:spPr>
          <a:xfrm>
            <a:off x="838622" y="1491619"/>
            <a:ext cx="107357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15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CF94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6E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6B37F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5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Постоянная обратная связь</a:t>
            </a:r>
            <a:r>
              <a:rPr lang="ru-RU" dirty="0"/>
              <a:t> — AI‑помощник напоминает, мотивирует, корректирует поведение в реальном времени.</a:t>
            </a:r>
          </a:p>
          <a:p>
            <a:r>
              <a:rPr lang="ru-RU" b="1" dirty="0"/>
              <a:t>Анализ данных</a:t>
            </a:r>
            <a:r>
              <a:rPr lang="ru-RU" dirty="0"/>
              <a:t> — объединение информации с носимых устройств, медицинских карт и результатов анализов для персонализации.</a:t>
            </a:r>
          </a:p>
          <a:p>
            <a:r>
              <a:rPr lang="ru-RU" b="1" dirty="0"/>
              <a:t>Снижение когнитивной нагрузки</a:t>
            </a:r>
            <a:r>
              <a:rPr lang="ru-RU" dirty="0"/>
              <a:t> — ИИ берёт на себя рутину планирования и мониторинга.</a:t>
            </a:r>
          </a:p>
          <a:p>
            <a:r>
              <a:rPr lang="ru-RU" b="1" dirty="0"/>
              <a:t>Мировой тренд:</a:t>
            </a:r>
            <a:r>
              <a:rPr lang="ru-RU" dirty="0"/>
              <a:t> ведущие компании внедряют ИИ-помощников по здоровью. Например, </a:t>
            </a:r>
            <a:r>
              <a:rPr lang="ru-RU" dirty="0" err="1"/>
              <a:t>Copilot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 от </a:t>
            </a:r>
            <a:r>
              <a:rPr lang="ru-RU" dirty="0" err="1"/>
              <a:t>Microsoft</a:t>
            </a:r>
            <a:r>
              <a:rPr lang="ru-RU" dirty="0"/>
              <a:t> объединяет медицинские записи, данные фитнес-</a:t>
            </a:r>
            <a:r>
              <a:rPr lang="ru-RU" dirty="0" err="1"/>
              <a:t>трекеров</a:t>
            </a:r>
            <a:r>
              <a:rPr lang="ru-RU" dirty="0"/>
              <a:t> и историю болезни для персонализированных рекомендаций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391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О чем будем говорить сегодня?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8698" y="2025349"/>
            <a:ext cx="2437641" cy="3347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НЕЙРОСЕТИ: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ЦЕЛИ: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A4F2EDB9-5AFB-4D70-86BC-434C8AFCA3EA}"/>
              </a:ext>
            </a:extLst>
          </p:cNvPr>
          <p:cNvSpPr txBox="1">
            <a:spLocks/>
          </p:cNvSpPr>
          <p:nvPr/>
        </p:nvSpPr>
        <p:spPr>
          <a:xfrm>
            <a:off x="3703867" y="1731115"/>
            <a:ext cx="80145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15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CF94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6E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6B37F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BA"/>
              </a:buClr>
              <a:buSzPct val="5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GIGA.CHAT</a:t>
            </a:r>
            <a:endParaRPr lang="ru-RU" sz="2800" dirty="0"/>
          </a:p>
          <a:p>
            <a:r>
              <a:rPr lang="ru-RU" sz="2800" dirty="0"/>
              <a:t>Алиса</a:t>
            </a:r>
          </a:p>
          <a:p>
            <a:r>
              <a:rPr lang="en-US" sz="2800" dirty="0" err="1"/>
              <a:t>DeepSeek</a:t>
            </a:r>
            <a:r>
              <a:rPr lang="en-US" sz="2800" dirty="0"/>
              <a:t> </a:t>
            </a:r>
            <a:r>
              <a:rPr lang="ru-RU" sz="2800" dirty="0"/>
              <a:t>и другие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Помощь в организации правильного питания</a:t>
            </a:r>
          </a:p>
          <a:p>
            <a:r>
              <a:rPr lang="ru-RU" sz="2800" dirty="0"/>
              <a:t>Помощь в поддержании питьевого режима</a:t>
            </a:r>
          </a:p>
          <a:p>
            <a:r>
              <a:rPr lang="ru-RU" sz="2800" dirty="0"/>
              <a:t>Помощь в поддержании физической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71583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1"/>
            <a:ext cx="5773717" cy="964703"/>
          </a:xfrm>
        </p:spPr>
        <p:txBody>
          <a:bodyPr/>
          <a:lstStyle/>
          <a:p>
            <a:r>
              <a:rPr lang="ru-RU" dirty="0"/>
              <a:t>подсчет калорийности и БЖУ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1F5CA-2B84-42DA-8266-0C5EC77B5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814" y="1245455"/>
            <a:ext cx="4943078" cy="27804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97F7E9-3329-4AA1-BD48-D73A35544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00" y="2816932"/>
            <a:ext cx="61446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1"/>
            <a:ext cx="8077973" cy="4525963"/>
          </a:xfrm>
        </p:spPr>
        <p:txBody>
          <a:bodyPr/>
          <a:lstStyle/>
          <a:p>
            <a:r>
              <a:rPr lang="ru-RU" dirty="0"/>
              <a:t>планирование меню на неделю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72F5BB-1307-43D7-97E9-6D3CA1855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34" y="2306851"/>
            <a:ext cx="4536504" cy="41303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06552-3402-40BF-88D5-374068D2E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692" y="2511129"/>
            <a:ext cx="6182814" cy="38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2" y="1600201"/>
            <a:ext cx="5128410" cy="1324743"/>
          </a:xfrm>
        </p:spPr>
        <p:txBody>
          <a:bodyPr>
            <a:normAutofit fontScale="92500"/>
          </a:bodyPr>
          <a:lstStyle/>
          <a:p>
            <a:r>
              <a:rPr lang="ru-RU" dirty="0"/>
              <a:t>мониторинг калорийности питания, БЖУ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FD626D-EC66-4B50-A4B4-27245321A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046" y="2155824"/>
            <a:ext cx="6048672" cy="42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4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4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5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7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1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91750" cy="1080000"/>
          </a:xfrm>
        </p:spPr>
        <p:txBody>
          <a:bodyPr/>
          <a:lstStyle/>
          <a:p>
            <a:pPr marL="895350"/>
            <a:r>
              <a:rPr lang="ru-RU" dirty="0"/>
              <a:t>ПОМОЩЬ В ОРГАНИЗАЦИИ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1"/>
            <a:ext cx="5989741" cy="4525963"/>
          </a:xfrm>
        </p:spPr>
        <p:txBody>
          <a:bodyPr/>
          <a:lstStyle/>
          <a:p>
            <a:r>
              <a:rPr lang="ru-RU" dirty="0"/>
              <a:t>планирование покупок продуктов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558F9A-C3BA-49D9-80EC-F8D423099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190" y="1451825"/>
            <a:ext cx="4822714" cy="48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88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829</Words>
  <Application>Microsoft Office PowerPoint</Application>
  <PresentationFormat>Произвольный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Тема Office</vt:lpstr>
      <vt:lpstr>ПРИВЫЧКА НА АВТОПИЛОТЕ:   AI-ПОМОЩНИК ДЛЯ ПАЦИЕНТОВ</vt:lpstr>
      <vt:lpstr>О чем будем говорить сегодня?</vt:lpstr>
      <vt:lpstr>Почему пациенту нужен помощник?</vt:lpstr>
      <vt:lpstr>Как ИИ помогает настраивать автопилот пациента?</vt:lpstr>
      <vt:lpstr>О чем будем говорить сегодня?</vt:lpstr>
      <vt:lpstr>ПОМОЩЬ В ОРГАНИЗАЦИИ ПИТАНИЯ</vt:lpstr>
      <vt:lpstr>ПОМОЩЬ В ОРГАНИЗАЦИИ ПИТАНИЯ</vt:lpstr>
      <vt:lpstr>ПОМОЩЬ В ОРГАНИЗАЦИИ ПИТАНИЯ</vt:lpstr>
      <vt:lpstr>ПОМОЩЬ В ОРГАНИЗАЦИИ ПИТАНИЯ</vt:lpstr>
      <vt:lpstr>ПОМОЩЬ В ОРГАНИЗАЦИИ ПИТАНИЯ</vt:lpstr>
      <vt:lpstr>ПОМОЩЬ В ОРГАНИЗАЦИИ ПИТАНИЯ</vt:lpstr>
      <vt:lpstr>ОРГАНИЗАЦИЯ ПИТАНИЯ: Caloryx, CalZen </vt:lpstr>
      <vt:lpstr>ОРГАНИЗАЦИЯ ПИТАНИЯ: GIGA.CHAT </vt:lpstr>
      <vt:lpstr>ОРГАНИЗАЦИЯ ПИТАНИЯ: ПРОБУЕМ</vt:lpstr>
      <vt:lpstr>ПОМОЩЬ В ПОДДЕРЖАНИИ ПИТЬЕВОГО РЕЖИМА</vt:lpstr>
      <vt:lpstr>ПОМОЩЬ В ПОДДЕРЖАНИИ ПИТЬЕВОГО РЕЖИМА</vt:lpstr>
      <vt:lpstr>ПОМОЩЬ В ПОДДЕРЖАНИИ ФИЗИЧЕСКОЙ АКТИВНОСТИ</vt:lpstr>
      <vt:lpstr>ДОПОЛНИТЕЛЬНЫЕ ЗАДАЧИ ДЛЯ ИИ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User001</cp:lastModifiedBy>
  <cp:revision>58</cp:revision>
  <dcterms:created xsi:type="dcterms:W3CDTF">2023-05-16T10:41:04Z</dcterms:created>
  <dcterms:modified xsi:type="dcterms:W3CDTF">2026-05-22T10:43:20Z</dcterms:modified>
</cp:coreProperties>
</file>