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30" r:id="rId3"/>
    <p:sldId id="371" r:id="rId4"/>
    <p:sldId id="373" r:id="rId5"/>
    <p:sldId id="374" r:id="rId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8953B5"/>
    <a:srgbClr val="8649C3"/>
    <a:srgbClr val="C6D9F1"/>
    <a:srgbClr val="CC33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4 ФОРУМЫ+КОНФЕРЕНЦИИ\Тренинг_ВСП Ответственный пациент\презентации\элементы\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1" y="0"/>
            <a:ext cx="11028362" cy="6858001"/>
          </a:xfrm>
          <a:prstGeom prst="rect">
            <a:avLst/>
          </a:prstGeom>
          <a:noFill/>
        </p:spPr>
      </p:pic>
      <p:pic>
        <p:nvPicPr>
          <p:cNvPr id="1027" name="Picture 3" descr="E:\РАБОТА\4 ФОРУМЫ+КОНФЕРЕНЦИИ\Тренинг_ВСП Ответственный пациент\презентации\элементы\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44824"/>
            <a:ext cx="5210544" cy="5013176"/>
          </a:xfrm>
          <a:prstGeom prst="rect">
            <a:avLst/>
          </a:prstGeom>
          <a:noFill/>
        </p:spPr>
      </p:pic>
      <p:pic>
        <p:nvPicPr>
          <p:cNvPr id="1029" name="Picture 5" descr="E:\РАБОТА\4 ФОРУМЫ+КОНФЕРЕНЦИИ\Тренинг_ВСП Ответственный пациент\презентации\элементы\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1997075" cy="2762250"/>
          </a:xfrm>
          <a:prstGeom prst="rect">
            <a:avLst/>
          </a:prstGeom>
          <a:noFill/>
        </p:spPr>
      </p:pic>
      <p:pic>
        <p:nvPicPr>
          <p:cNvPr id="1030" name="Picture 6" descr="E:\РАБОТА\4 ФОРУМЫ+КОНФЕРЕНЦИИ\Тренинг_ВСП Ответственный пациент\презентации\элементы\кубики без фона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04600" y="4359374"/>
            <a:ext cx="785813" cy="1085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11030" y="1628800"/>
            <a:ext cx="7128792" cy="2952328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8953B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7781" y="4581128"/>
            <a:ext cx="6906017" cy="105767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 descr="E:\РАБОТА\4 ФОРУМЫ+КОНФЕРЕНЦИИ\Тренинг_ВСП Ответственный пациент\презентации\элементы\слайды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9702" y="260648"/>
            <a:ext cx="1231900" cy="1231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4 ФОРУМЫ+КОНФЕРЕНЦИИ\Тренинг_ВСП Ответственный пациент\презентации\элементы\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1" y="0"/>
            <a:ext cx="11028362" cy="6858001"/>
          </a:xfrm>
          <a:prstGeom prst="rect">
            <a:avLst/>
          </a:prstGeom>
          <a:noFill/>
        </p:spPr>
      </p:pic>
      <p:pic>
        <p:nvPicPr>
          <p:cNvPr id="1027" name="Picture 3" descr="E:\РАБОТА\4 ФОРУМЫ+КОНФЕРЕНЦИИ\Тренинг_ВСП Ответственный пациент\презентации\элементы\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84759" cy="5373216"/>
          </a:xfrm>
          <a:prstGeom prst="rect">
            <a:avLst/>
          </a:prstGeom>
          <a:noFill/>
        </p:spPr>
      </p:pic>
      <p:pic>
        <p:nvPicPr>
          <p:cNvPr id="1028" name="Picture 4" descr="E:\РАБОТА\4 ФОРУМЫ+КОНФЕРЕНЦИИ\Тренинг_ВСП Ответственный пациент\презентации\элементы\0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564904"/>
            <a:ext cx="4414916" cy="4293096"/>
          </a:xfrm>
          <a:prstGeom prst="rect">
            <a:avLst/>
          </a:prstGeom>
          <a:noFill/>
        </p:spPr>
      </p:pic>
      <p:pic>
        <p:nvPicPr>
          <p:cNvPr id="1029" name="Picture 5" descr="E:\РАБОТА\4 ФОРУМЫ+КОНФЕРЕНЦИИ\Тренинг_ВСП Ответственный пациент\презентации\элементы\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1229665" cy="1700808"/>
          </a:xfrm>
          <a:prstGeom prst="rect">
            <a:avLst/>
          </a:prstGeom>
          <a:noFill/>
        </p:spPr>
      </p:pic>
      <p:pic>
        <p:nvPicPr>
          <p:cNvPr id="1030" name="Picture 6" descr="E:\РАБОТА\4 ФОРУМЫ+КОНФЕРЕНЦИИ\Тренинг_ВСП Ответственный пациент\презентации\элементы\кубики без фона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04600" y="4359374"/>
            <a:ext cx="785813" cy="1085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83038" y="1628800"/>
            <a:ext cx="7056784" cy="2952328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8953B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7538" y="4581128"/>
            <a:ext cx="6836260" cy="105767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 descr="E:\РАБОТА\4 ФОРУМЫ+КОНФЕРЕНЦИИ\Тренинг_ВСП Ответственный пациент\презентации\элементы\слайды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9702" y="260648"/>
            <a:ext cx="1231900" cy="1231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4" y="6429995"/>
            <a:ext cx="384175" cy="384175"/>
          </a:xfrm>
          <a:prstGeom prst="rect">
            <a:avLst/>
          </a:prstGeom>
          <a:noFill/>
        </p:spPr>
      </p:pic>
      <p:pic>
        <p:nvPicPr>
          <p:cNvPr id="8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89434"/>
            <a:ext cx="622300" cy="622300"/>
          </a:xfrm>
          <a:prstGeom prst="rect">
            <a:avLst/>
          </a:prstGeom>
          <a:noFill/>
        </p:spPr>
      </p:pic>
      <p:pic>
        <p:nvPicPr>
          <p:cNvPr id="9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9434"/>
            <a:ext cx="460375" cy="636587"/>
          </a:xfrm>
          <a:prstGeom prst="rect">
            <a:avLst/>
          </a:prstGeom>
          <a:noFill/>
        </p:spPr>
      </p:pic>
      <p:pic>
        <p:nvPicPr>
          <p:cNvPr id="10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6" y="4702176"/>
            <a:ext cx="3379787" cy="21574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334566" y="6526138"/>
            <a:ext cx="2323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70BA"/>
                </a:solidFill>
              </a:rPr>
              <a:t>Тренинг «Ответственный пациент» 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829329" y="652613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BA"/>
                </a:solidFill>
              </a:rPr>
              <a:t>https://forum-vsp.ru/tren-23-1/</a:t>
            </a:r>
            <a:endParaRPr lang="ru-RU" sz="1100" dirty="0">
              <a:solidFill>
                <a:srgbClr val="0070B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207774" cy="108000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>
              <a:buClr>
                <a:srgbClr val="CC3366"/>
              </a:buClr>
              <a:buSzPct val="12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>
              <a:buClr>
                <a:srgbClr val="9966CC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810626" y="0"/>
            <a:ext cx="3379787" cy="2157412"/>
          </a:xfrm>
          <a:prstGeom prst="rect">
            <a:avLst/>
          </a:prstGeom>
          <a:noFill/>
        </p:spPr>
      </p:pic>
      <p:pic>
        <p:nvPicPr>
          <p:cNvPr id="2050" name="Picture 2" descr="E:\РАБОТА\4 ФОРУМЫ+КОНФЕРЕНЦИИ\Тренинг_ВСП Ответственный пациент\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75786" y="6305542"/>
            <a:ext cx="396000" cy="547572"/>
          </a:xfrm>
          <a:prstGeom prst="rect">
            <a:avLst/>
          </a:prstGeom>
          <a:noFill/>
        </p:spPr>
      </p:pic>
      <p:pic>
        <p:nvPicPr>
          <p:cNvPr id="7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7814" y="6429201"/>
            <a:ext cx="384175" cy="384175"/>
          </a:xfrm>
          <a:prstGeom prst="rect">
            <a:avLst/>
          </a:prstGeom>
          <a:noFill/>
        </p:spPr>
      </p:pic>
      <p:pic>
        <p:nvPicPr>
          <p:cNvPr id="8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1790" y="189434"/>
            <a:ext cx="622300" cy="6223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622598" y="6525344"/>
            <a:ext cx="2323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70BA"/>
                </a:solidFill>
              </a:rPr>
              <a:t>Тренинг «Ответственный пациент» 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35566" y="652613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BA"/>
                </a:solidFill>
              </a:rPr>
              <a:t>https://forum-vsp.ru/tren-23-1/</a:t>
            </a:r>
            <a:endParaRPr lang="ru-RU" sz="1100" dirty="0">
              <a:solidFill>
                <a:srgbClr val="0070B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207774" cy="108000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>
              <a:buClr>
                <a:srgbClr val="CC3366"/>
              </a:buClr>
              <a:buSzPct val="12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>
              <a:buClr>
                <a:srgbClr val="9966CC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0592" y="1600201"/>
            <a:ext cx="53990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7214" y="1600201"/>
            <a:ext cx="54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745D24-A445-4D60-84FB-0595722E7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6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D4AA1742-622F-406E-8B8C-0B42EC109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38" y="2420888"/>
            <a:ext cx="10945216" cy="4319325"/>
          </a:xfrm>
          <a:prstGeom prst="rect">
            <a:avLst/>
          </a:prstGeom>
          <a:noFill/>
          <a:ln w="12700">
            <a:solidFill>
              <a:srgbClr val="0070B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СООБЩЕСТВО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ОРГАНИЗАЦИЯ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БЛАГОПОЛУЧАТЕЛИ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РУКОВОДИТЕЛЬ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ЛИДЕРЫ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АКТИВИСТЫ СООБЩЕСТВА, которые имеют устойчивые контакты с лидерами, иногда выполнят их функции, разделяют идеологию существования сообщества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УЧАСТНИКИ/ЧЛЕНЫ СООБЩЕСТВА, имеющие некоторый опыт взаимодействия друг с другом, социальные связи друг с другом и с «ядром» сообщества.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«ГОСТЬ/ЗРИТЕЛЬ» мероприятий/событий/ информационного ресурса сообщества</a:t>
            </a:r>
          </a:p>
        </p:txBody>
      </p:sp>
      <p:sp>
        <p:nvSpPr>
          <p:cNvPr id="4101" name="Прямоугольник 9">
            <a:extLst>
              <a:ext uri="{FF2B5EF4-FFF2-40B4-BE49-F238E27FC236}">
                <a16:creationId xmlns:a16="http://schemas.microsoft.com/office/drawing/2014/main" id="{2714AE22-43D4-4F02-BFF3-3D55681AC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6" y="3"/>
            <a:ext cx="10667206" cy="106363"/>
          </a:xfrm>
          <a:prstGeom prst="rect">
            <a:avLst/>
          </a:prstGeom>
          <a:solidFill>
            <a:srgbClr val="8649C3"/>
          </a:solidFill>
          <a:ln>
            <a:noFill/>
          </a:ln>
        </p:spPr>
        <p:txBody>
          <a:bodyPr lIns="50019" tIns="25009" rIns="50019" bIns="250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Прямоугольник 10">
            <a:extLst>
              <a:ext uri="{FF2B5EF4-FFF2-40B4-BE49-F238E27FC236}">
                <a16:creationId xmlns:a16="http://schemas.microsoft.com/office/drawing/2014/main" id="{34AB9B83-F6AC-4EE9-B131-E7FF35CEA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"/>
            <a:ext cx="8558320" cy="106363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txBody>
          <a:bodyPr lIns="50019" tIns="25009" rIns="50019" bIns="250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Text Box 6">
            <a:extLst>
              <a:ext uri="{FF2B5EF4-FFF2-40B4-BE49-F238E27FC236}">
                <a16:creationId xmlns:a16="http://schemas.microsoft.com/office/drawing/2014/main" id="{DE151067-4710-4FC9-A9B1-B202E22F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007" y="2492896"/>
            <a:ext cx="756084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31" tIns="24615" rIns="49231" bIns="24615"/>
          <a:lstStyle>
            <a:lvl1pPr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3400" b="1" dirty="0">
                <a:solidFill>
                  <a:srgbClr val="0070BA"/>
                </a:solidFill>
              </a:rPr>
              <a:t>СУБЪЕКТЫ СООБЩЕСТВА</a:t>
            </a: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CF7970AE-7BDD-4494-AA16-F284AEA8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630" y="260648"/>
            <a:ext cx="10945216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3400" b="1" dirty="0">
                <a:solidFill>
                  <a:srgbClr val="0070BA"/>
                </a:solidFill>
              </a:rPr>
              <a:t>СООБЩЕСТВО</a:t>
            </a:r>
            <a:r>
              <a:rPr lang="ru-RU" sz="2000" b="1" dirty="0">
                <a:solidFill>
                  <a:srgbClr val="8649C3"/>
                </a:solidFill>
              </a:rPr>
              <a:t> - это союз единомышленников объединённых общими интересами,  целями и задачами, ведущих регулярную деятельность,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8649C3"/>
                </a:solidFill>
              </a:rPr>
              <a:t>объединивших собственные ресурсы, оказывающие взаимную поддержку, 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8649C3"/>
                </a:solidFill>
              </a:rPr>
              <a:t>имеющие неформальную систему взаимодействия, основанную на разделении ответственности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9">
            <a:extLst>
              <a:ext uri="{FF2B5EF4-FFF2-40B4-BE49-F238E27FC236}">
                <a16:creationId xmlns:a16="http://schemas.microsoft.com/office/drawing/2014/main" id="{008E6AA4-3BD4-4444-8EC8-38C2D3C6B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5" y="4"/>
            <a:ext cx="10667208" cy="122776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txBody>
          <a:bodyPr lIns="50019" tIns="25009" rIns="50019" bIns="250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Прямоугольник 10">
            <a:extLst>
              <a:ext uri="{FF2B5EF4-FFF2-40B4-BE49-F238E27FC236}">
                <a16:creationId xmlns:a16="http://schemas.microsoft.com/office/drawing/2014/main" id="{1EF5B0E5-712E-44CA-A3A0-EC277D8CD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6513767" cy="122778"/>
          </a:xfrm>
          <a:prstGeom prst="rect">
            <a:avLst/>
          </a:prstGeom>
          <a:solidFill>
            <a:srgbClr val="8953B5"/>
          </a:solidFill>
          <a:ln>
            <a:noFill/>
          </a:ln>
        </p:spPr>
        <p:txBody>
          <a:bodyPr lIns="50019" tIns="25009" rIns="50019" bIns="250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3" name="Прямоугольник 12">
            <a:extLst>
              <a:ext uri="{FF2B5EF4-FFF2-40B4-BE49-F238E27FC236}">
                <a16:creationId xmlns:a16="http://schemas.microsoft.com/office/drawing/2014/main" id="{10ED1268-BF85-42CF-A5C1-F5012EC5F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145" y="357188"/>
            <a:ext cx="6500812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3600" b="1" dirty="0">
                <a:solidFill>
                  <a:srgbClr val="8649C3"/>
                </a:solidFill>
              </a:rPr>
              <a:t>СТРУКТУРА</a:t>
            </a:r>
            <a:r>
              <a:rPr lang="ru-RU" altLang="ru-RU" sz="3600" b="1" i="1" dirty="0">
                <a:solidFill>
                  <a:srgbClr val="8649C3"/>
                </a:solidFill>
              </a:rPr>
              <a:t> </a:t>
            </a:r>
            <a:r>
              <a:rPr lang="ru-RU" altLang="ru-RU" sz="3600" b="1" dirty="0">
                <a:solidFill>
                  <a:srgbClr val="8649C3"/>
                </a:solidFill>
              </a:rPr>
              <a:t>СООБЩЕСТВА</a:t>
            </a:r>
          </a:p>
        </p:txBody>
      </p:sp>
      <p:grpSp>
        <p:nvGrpSpPr>
          <p:cNvPr id="9224" name="Group 2">
            <a:extLst>
              <a:ext uri="{FF2B5EF4-FFF2-40B4-BE49-F238E27FC236}">
                <a16:creationId xmlns:a16="http://schemas.microsoft.com/office/drawing/2014/main" id="{66264A7F-9F93-4910-A051-D839D4E6B83E}"/>
              </a:ext>
            </a:extLst>
          </p:cNvPr>
          <p:cNvGrpSpPr>
            <a:grpSpLocks/>
          </p:cNvGrpSpPr>
          <p:nvPr/>
        </p:nvGrpSpPr>
        <p:grpSpPr bwMode="auto">
          <a:xfrm>
            <a:off x="2675049" y="1832292"/>
            <a:ext cx="6780978" cy="4560345"/>
            <a:chOff x="1752" y="8085"/>
            <a:chExt cx="8661" cy="7086"/>
          </a:xfrm>
        </p:grpSpPr>
        <p:sp>
          <p:nvSpPr>
            <p:cNvPr id="9231" name="AutoShape 3">
              <a:extLst>
                <a:ext uri="{FF2B5EF4-FFF2-40B4-BE49-F238E27FC236}">
                  <a16:creationId xmlns:a16="http://schemas.microsoft.com/office/drawing/2014/main" id="{6DB59A35-DAF0-4C6F-B6FC-4FD4FA658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8085"/>
              <a:ext cx="8079" cy="7086"/>
            </a:xfrm>
            <a:prstGeom prst="irregularSeal2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lgDashDotDot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32" name="AutoShape 4">
              <a:extLst>
                <a:ext uri="{FF2B5EF4-FFF2-40B4-BE49-F238E27FC236}">
                  <a16:creationId xmlns:a16="http://schemas.microsoft.com/office/drawing/2014/main" id="{9FFC9008-A8CB-4B3E-BD7F-74A9C7B2A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0" y="9976"/>
              <a:ext cx="3539" cy="3506"/>
            </a:xfrm>
            <a:prstGeom prst="star16">
              <a:avLst>
                <a:gd name="adj" fmla="val 440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233" name="AutoShape 5">
              <a:extLst>
                <a:ext uri="{FF2B5EF4-FFF2-40B4-BE49-F238E27FC236}">
                  <a16:creationId xmlns:a16="http://schemas.microsoft.com/office/drawing/2014/main" id="{E9B3F0C1-9FFF-42E7-9A22-50F10606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" y="10850"/>
              <a:ext cx="1775" cy="17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4 h 21600"/>
                <a:gd name="T26" fmla="*/ 18436 w 21600"/>
                <a:gd name="T27" fmla="*/ 1843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707" y="10800"/>
                  </a:moveTo>
                  <a:cubicBezTo>
                    <a:pt x="5707" y="13613"/>
                    <a:pt x="7987" y="15893"/>
                    <a:pt x="10800" y="15893"/>
                  </a:cubicBezTo>
                  <a:cubicBezTo>
                    <a:pt x="13613" y="15893"/>
                    <a:pt x="15893" y="13613"/>
                    <a:pt x="15893" y="10800"/>
                  </a:cubicBezTo>
                  <a:cubicBezTo>
                    <a:pt x="15893" y="7987"/>
                    <a:pt x="13613" y="5707"/>
                    <a:pt x="10800" y="5707"/>
                  </a:cubicBezTo>
                  <a:cubicBezTo>
                    <a:pt x="7987" y="5707"/>
                    <a:pt x="5707" y="7987"/>
                    <a:pt x="5707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9234" name="Group 6">
              <a:extLst>
                <a:ext uri="{FF2B5EF4-FFF2-40B4-BE49-F238E27FC236}">
                  <a16:creationId xmlns:a16="http://schemas.microsoft.com/office/drawing/2014/main" id="{BF99885A-1AB9-4000-8221-0A6434092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7" y="9892"/>
              <a:ext cx="3976" cy="1398"/>
              <a:chOff x="1784" y="10581"/>
              <a:chExt cx="4508" cy="1054"/>
            </a:xfrm>
          </p:grpSpPr>
          <p:cxnSp>
            <p:nvCxnSpPr>
              <p:cNvPr id="9251" name="AutoShape 7">
                <a:extLst>
                  <a:ext uri="{FF2B5EF4-FFF2-40B4-BE49-F238E27FC236}">
                    <a16:creationId xmlns:a16="http://schemas.microsoft.com/office/drawing/2014/main" id="{886BF6D8-3392-4E6C-8725-98B7E1DA8D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30" y="10581"/>
                <a:ext cx="3662" cy="10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52" name="AutoShape 8">
                <a:extLst>
                  <a:ext uri="{FF2B5EF4-FFF2-40B4-BE49-F238E27FC236}">
                    <a16:creationId xmlns:a16="http://schemas.microsoft.com/office/drawing/2014/main" id="{40E0FE95-EEF3-499A-BE89-2F8BEEE697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4" y="10581"/>
                <a:ext cx="8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235" name="Group 9">
              <a:extLst>
                <a:ext uri="{FF2B5EF4-FFF2-40B4-BE49-F238E27FC236}">
                  <a16:creationId xmlns:a16="http://schemas.microsoft.com/office/drawing/2014/main" id="{0740541C-9010-46A3-B27C-9DE910C1B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7" y="10581"/>
              <a:ext cx="4321" cy="1169"/>
              <a:chOff x="1784" y="10581"/>
              <a:chExt cx="4508" cy="1054"/>
            </a:xfrm>
          </p:grpSpPr>
          <p:cxnSp>
            <p:nvCxnSpPr>
              <p:cNvPr id="9249" name="AutoShape 10">
                <a:extLst>
                  <a:ext uri="{FF2B5EF4-FFF2-40B4-BE49-F238E27FC236}">
                    <a16:creationId xmlns:a16="http://schemas.microsoft.com/office/drawing/2014/main" id="{9948CC5D-D360-4082-8655-49B2B4CA9F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30" y="10581"/>
                <a:ext cx="3662" cy="10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50" name="AutoShape 11">
                <a:extLst>
                  <a:ext uri="{FF2B5EF4-FFF2-40B4-BE49-F238E27FC236}">
                    <a16:creationId xmlns:a16="http://schemas.microsoft.com/office/drawing/2014/main" id="{1A984824-DF6D-408E-8251-4A4308D925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4" y="10581"/>
                <a:ext cx="8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236" name="Group 12">
              <a:extLst>
                <a:ext uri="{FF2B5EF4-FFF2-40B4-BE49-F238E27FC236}">
                  <a16:creationId xmlns:a16="http://schemas.microsoft.com/office/drawing/2014/main" id="{4FBDF584-556D-4EA3-9046-B5F09E20E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7" y="9268"/>
              <a:ext cx="3726" cy="1582"/>
              <a:chOff x="1784" y="10581"/>
              <a:chExt cx="4508" cy="1054"/>
            </a:xfrm>
          </p:grpSpPr>
          <p:cxnSp>
            <p:nvCxnSpPr>
              <p:cNvPr id="9247" name="AutoShape 13">
                <a:extLst>
                  <a:ext uri="{FF2B5EF4-FFF2-40B4-BE49-F238E27FC236}">
                    <a16:creationId xmlns:a16="http://schemas.microsoft.com/office/drawing/2014/main" id="{F255871B-1A3F-4BC3-A73D-FE797B7AE70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30" y="10581"/>
                <a:ext cx="3662" cy="10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8" name="AutoShape 14">
                <a:extLst>
                  <a:ext uri="{FF2B5EF4-FFF2-40B4-BE49-F238E27FC236}">
                    <a16:creationId xmlns:a16="http://schemas.microsoft.com/office/drawing/2014/main" id="{0D09B3F1-08A1-4D2F-8E06-3302C01D95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4" y="10581"/>
                <a:ext cx="8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237" name="Group 15">
              <a:extLst>
                <a:ext uri="{FF2B5EF4-FFF2-40B4-BE49-F238E27FC236}">
                  <a16:creationId xmlns:a16="http://schemas.microsoft.com/office/drawing/2014/main" id="{1EDCD0E7-65A5-451F-A44C-8BB74E41C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619"/>
              <a:ext cx="3740" cy="1659"/>
              <a:chOff x="1784" y="10581"/>
              <a:chExt cx="4508" cy="1054"/>
            </a:xfrm>
          </p:grpSpPr>
          <p:cxnSp>
            <p:nvCxnSpPr>
              <p:cNvPr id="9245" name="AutoShape 16">
                <a:extLst>
                  <a:ext uri="{FF2B5EF4-FFF2-40B4-BE49-F238E27FC236}">
                    <a16:creationId xmlns:a16="http://schemas.microsoft.com/office/drawing/2014/main" id="{93B2E826-C390-4BB9-AF32-0808CC98DB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30" y="10581"/>
                <a:ext cx="3662" cy="105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6" name="AutoShape 17">
                <a:extLst>
                  <a:ext uri="{FF2B5EF4-FFF2-40B4-BE49-F238E27FC236}">
                    <a16:creationId xmlns:a16="http://schemas.microsoft.com/office/drawing/2014/main" id="{CBFC0796-6BD4-436A-A0DF-F31ED1C690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84" y="10581"/>
                <a:ext cx="84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9238" name="Picture 18" descr="carrying empty board 3d human character[1]">
              <a:extLst>
                <a:ext uri="{FF2B5EF4-FFF2-40B4-BE49-F238E27FC236}">
                  <a16:creationId xmlns:a16="http://schemas.microsoft.com/office/drawing/2014/main" id="{93C83F4B-B34F-42A9-8DDE-34466240D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" y="11449"/>
              <a:ext cx="553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19" descr="business handshake 3d character stock photo[1]">
              <a:extLst>
                <a:ext uri="{FF2B5EF4-FFF2-40B4-BE49-F238E27FC236}">
                  <a16:creationId xmlns:a16="http://schemas.microsoft.com/office/drawing/2014/main" id="{0A438E66-B157-4F67-9486-27C9608F7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" y="10921"/>
              <a:ext cx="42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0" descr="team work 3d character stock photo[1]">
              <a:extLst>
                <a:ext uri="{FF2B5EF4-FFF2-40B4-BE49-F238E27FC236}">
                  <a16:creationId xmlns:a16="http://schemas.microsoft.com/office/drawing/2014/main" id="{D8F6EB02-9EF8-4F07-891B-AA5CC23E3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" y="10342"/>
              <a:ext cx="1030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1" descr="3d character stock photo hello welcome[1]">
              <a:extLst>
                <a:ext uri="{FF2B5EF4-FFF2-40B4-BE49-F238E27FC236}">
                  <a16:creationId xmlns:a16="http://schemas.microsoft.com/office/drawing/2014/main" id="{0662E95A-9321-442C-A1D4-598A89A90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" y="12336"/>
              <a:ext cx="47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22" descr="team work 3d character stock photo[1]">
              <a:extLst>
                <a:ext uri="{FF2B5EF4-FFF2-40B4-BE49-F238E27FC236}">
                  <a16:creationId xmlns:a16="http://schemas.microsoft.com/office/drawing/2014/main" id="{29DF0A7A-7BC6-4FC2-93A6-6424CD60D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13122"/>
              <a:ext cx="147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23" descr="world universe watchful 3d character stock  photo[1]">
              <a:extLst>
                <a:ext uri="{FF2B5EF4-FFF2-40B4-BE49-F238E27FC236}">
                  <a16:creationId xmlns:a16="http://schemas.microsoft.com/office/drawing/2014/main" id="{0C017F1B-4A19-4D01-B857-D252C9314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" y="11449"/>
              <a:ext cx="507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24" descr="payroll-procedures[1]">
              <a:extLst>
                <a:ext uri="{FF2B5EF4-FFF2-40B4-BE49-F238E27FC236}">
                  <a16:creationId xmlns:a16="http://schemas.microsoft.com/office/drawing/2014/main" id="{78D0E5F1-7E5E-48F4-9CE8-8769EB8450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" y="10278"/>
              <a:ext cx="751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" name="TextBox 36">
            <a:extLst>
              <a:ext uri="{FF2B5EF4-FFF2-40B4-BE49-F238E27FC236}">
                <a16:creationId xmlns:a16="http://schemas.microsoft.com/office/drawing/2014/main" id="{D657C63D-73DB-4437-90D9-77983A004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156" y="1876526"/>
            <a:ext cx="16769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7F7F7F"/>
                </a:solidFill>
              </a:rPr>
              <a:t>«</a:t>
            </a:r>
            <a:r>
              <a:rPr lang="ru-RU" altLang="ru-RU" sz="1200" b="1" dirty="0">
                <a:solidFill>
                  <a:srgbClr val="7F7F7F"/>
                </a:solidFill>
              </a:rPr>
              <a:t>Гости» </a:t>
            </a:r>
            <a:r>
              <a:rPr lang="en-US" altLang="ru-RU" sz="1200" b="1" dirty="0">
                <a:solidFill>
                  <a:srgbClr val="7F7F7F"/>
                </a:solidFill>
              </a:rPr>
              <a:t>/</a:t>
            </a:r>
            <a:r>
              <a:rPr lang="ru-RU" altLang="ru-RU" sz="1200" b="1" dirty="0">
                <a:solidFill>
                  <a:srgbClr val="7F7F7F"/>
                </a:solidFill>
              </a:rPr>
              <a:t> «тусовка»</a:t>
            </a:r>
          </a:p>
        </p:txBody>
      </p:sp>
      <p:sp>
        <p:nvSpPr>
          <p:cNvPr id="9226" name="TextBox 37">
            <a:extLst>
              <a:ext uri="{FF2B5EF4-FFF2-40B4-BE49-F238E27FC236}">
                <a16:creationId xmlns:a16="http://schemas.microsoft.com/office/drawing/2014/main" id="{4D2A96F2-FDD7-434E-8797-9610EED83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021" y="2302630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7F7F7F"/>
                </a:solidFill>
              </a:rPr>
              <a:t>«Участники»</a:t>
            </a:r>
          </a:p>
        </p:txBody>
      </p:sp>
      <p:sp>
        <p:nvSpPr>
          <p:cNvPr id="9227" name="TextBox 38">
            <a:extLst>
              <a:ext uri="{FF2B5EF4-FFF2-40B4-BE49-F238E27FC236}">
                <a16:creationId xmlns:a16="http://schemas.microsoft.com/office/drawing/2014/main" id="{444555C1-2B53-48CA-A0E1-1516ECACF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53" y="2780046"/>
            <a:ext cx="12969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7F7F7F"/>
                </a:solidFill>
              </a:rPr>
              <a:t>«Активисты»</a:t>
            </a:r>
          </a:p>
        </p:txBody>
      </p:sp>
      <p:sp>
        <p:nvSpPr>
          <p:cNvPr id="9228" name="TextBox 39">
            <a:extLst>
              <a:ext uri="{FF2B5EF4-FFF2-40B4-BE49-F238E27FC236}">
                <a16:creationId xmlns:a16="http://schemas.microsoft.com/office/drawing/2014/main" id="{CF9EE565-3AEE-4E0F-B6CD-B5B4220B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029" y="3238831"/>
            <a:ext cx="9653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rgbClr val="7F7F7F"/>
                </a:solidFill>
              </a:rPr>
              <a:t>«</a:t>
            </a:r>
            <a:r>
              <a:rPr lang="ru-RU" altLang="ru-RU" sz="1200" b="1" dirty="0">
                <a:solidFill>
                  <a:srgbClr val="7F7F7F"/>
                </a:solidFill>
              </a:rPr>
              <a:t>Лидеры»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Прямоугольник 9">
            <a:extLst>
              <a:ext uri="{FF2B5EF4-FFF2-40B4-BE49-F238E27FC236}">
                <a16:creationId xmlns:a16="http://schemas.microsoft.com/office/drawing/2014/main" id="{6E0E1BAD-C414-4F7B-97FF-42A2485F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5" y="3"/>
            <a:ext cx="10667207" cy="106363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txBody>
          <a:bodyPr lIns="50019" tIns="25009" rIns="50019" bIns="250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Прямоугольник 10">
            <a:extLst>
              <a:ext uri="{FF2B5EF4-FFF2-40B4-BE49-F238E27FC236}">
                <a16:creationId xmlns:a16="http://schemas.microsoft.com/office/drawing/2014/main" id="{E891A30C-599E-4047-9CEE-28469D97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5818985" cy="106363"/>
          </a:xfrm>
          <a:prstGeom prst="rect">
            <a:avLst/>
          </a:prstGeom>
          <a:solidFill>
            <a:srgbClr val="8649C3"/>
          </a:solidFill>
          <a:ln>
            <a:noFill/>
          </a:ln>
        </p:spPr>
        <p:txBody>
          <a:bodyPr lIns="50019" tIns="25009" rIns="50019" bIns="250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2" name="Text Box 6">
            <a:extLst>
              <a:ext uri="{FF2B5EF4-FFF2-40B4-BE49-F238E27FC236}">
                <a16:creationId xmlns:a16="http://schemas.microsoft.com/office/drawing/2014/main" id="{AC5116A2-750C-4DB6-9C88-13EC47D0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54" y="500063"/>
            <a:ext cx="1015312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31" tIns="24615" rIns="49231" bIns="24615"/>
          <a:lstStyle>
            <a:lvl1pPr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3400" b="1" dirty="0">
                <a:solidFill>
                  <a:srgbClr val="0070BA"/>
                </a:solidFill>
              </a:rPr>
              <a:t>ПАЦИЕНТСКОЕ СООБЩЕСТВО И НКО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ru-RU" altLang="ru-RU" sz="2000" b="1" dirty="0">
                <a:solidFill>
                  <a:srgbClr val="8953B5"/>
                </a:solidFill>
              </a:rPr>
              <a:t>НКО – формально, статус, больше полномочий, взаимодействие с властью</a:t>
            </a:r>
          </a:p>
          <a:p>
            <a:pPr eaLnBrk="1">
              <a:lnSpc>
                <a:spcPct val="150000"/>
              </a:lnSpc>
              <a:buClr>
                <a:srgbClr val="000000"/>
              </a:buClr>
              <a:buSzPct val="100000"/>
            </a:pPr>
            <a:r>
              <a:rPr lang="ru-RU" altLang="ru-RU" sz="2000" b="1" dirty="0">
                <a:solidFill>
                  <a:srgbClr val="8953B5"/>
                </a:solidFill>
              </a:rPr>
              <a:t>Сообщество – неформально, кружок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sz="3400" b="1" dirty="0">
              <a:solidFill>
                <a:srgbClr val="0070BA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3400" b="1" dirty="0">
                <a:solidFill>
                  <a:srgbClr val="0070BA"/>
                </a:solidFill>
              </a:rPr>
              <a:t>ХАРАКТЕРИСТИКИ </a:t>
            </a:r>
            <a:r>
              <a:rPr lang="ru-RU" altLang="ru-RU" sz="3400" b="1">
                <a:solidFill>
                  <a:srgbClr val="0070BA"/>
                </a:solidFill>
              </a:rPr>
              <a:t>ЭФФЕКТИВНОГО СООБЩЕСТВА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sz="1400" b="1" dirty="0">
              <a:solidFill>
                <a:srgbClr val="0070BA"/>
              </a:solidFill>
            </a:endParaRP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Достигает своей цели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Есть совместная деятельность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Плотное взаимодействие членов сообщества (обратная связь от участников лидеру, предлагают решение проблем, работает коллектив)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Оперативность реагирования на проблему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Долго живет</a:t>
            </a:r>
            <a:r>
              <a:rPr lang="ru-RU" altLang="ru-RU" sz="2000" b="1" dirty="0">
                <a:solidFill>
                  <a:srgbClr val="8953B5"/>
                </a:solidFill>
              </a:rPr>
              <a:t>, есть результаты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sz="2000" b="1" dirty="0">
              <a:solidFill>
                <a:srgbClr val="8953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Прямоугольник 9">
            <a:extLst>
              <a:ext uri="{FF2B5EF4-FFF2-40B4-BE49-F238E27FC236}">
                <a16:creationId xmlns:a16="http://schemas.microsoft.com/office/drawing/2014/main" id="{6E0E1BAD-C414-4F7B-97FF-42A2485F2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205" y="3"/>
            <a:ext cx="10667207" cy="106363"/>
          </a:xfrm>
          <a:prstGeom prst="rect">
            <a:avLst/>
          </a:prstGeom>
          <a:solidFill>
            <a:srgbClr val="8649C3"/>
          </a:solidFill>
          <a:ln>
            <a:noFill/>
          </a:ln>
        </p:spPr>
        <p:txBody>
          <a:bodyPr lIns="50019" tIns="25009" rIns="50019" bIns="250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Прямоугольник 10">
            <a:extLst>
              <a:ext uri="{FF2B5EF4-FFF2-40B4-BE49-F238E27FC236}">
                <a16:creationId xmlns:a16="http://schemas.microsoft.com/office/drawing/2014/main" id="{E891A30C-599E-4047-9CEE-28469D97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5818985" cy="106363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txBody>
          <a:bodyPr lIns="50019" tIns="25009" rIns="50019" bIns="2500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2" name="Text Box 6">
            <a:extLst>
              <a:ext uri="{FF2B5EF4-FFF2-40B4-BE49-F238E27FC236}">
                <a16:creationId xmlns:a16="http://schemas.microsoft.com/office/drawing/2014/main" id="{AC5116A2-750C-4DB6-9C88-13EC47D0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38" y="500063"/>
            <a:ext cx="1008112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31" tIns="24615" rIns="49231" bIns="24615"/>
          <a:lstStyle>
            <a:lvl1pPr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244475" algn="l"/>
                <a:tab pos="490538" algn="l"/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3400" b="1" dirty="0">
                <a:solidFill>
                  <a:srgbClr val="0070BA"/>
                </a:solidFill>
              </a:rPr>
              <a:t>ПРОБЛЕМЫ ФОРМИРОВАНИЯ И РАЗВИТИЯ СООБЩЕСТВА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sz="3400" b="1" dirty="0">
              <a:solidFill>
                <a:srgbClr val="0070BA"/>
              </a:solidFill>
            </a:endParaRP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Разрозненность целевой аудитории (разные потребности у детей и взрослых)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Разрозненность территориальная 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Степень вовлеченности у участников</a:t>
            </a:r>
          </a:p>
          <a:p>
            <a:pPr indent="361950" eaLnBrk="1">
              <a:lnSpc>
                <a:spcPct val="150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735013" algn="l"/>
                <a:tab pos="981075" algn="l"/>
                <a:tab pos="1227138" algn="l"/>
                <a:tab pos="1473200" algn="l"/>
                <a:tab pos="1719263" algn="l"/>
                <a:tab pos="1963738" algn="l"/>
                <a:tab pos="2209800" algn="l"/>
                <a:tab pos="2455863" algn="l"/>
                <a:tab pos="2701925" algn="l"/>
                <a:tab pos="2947988" algn="l"/>
                <a:tab pos="3192463" algn="l"/>
                <a:tab pos="3438525" algn="l"/>
                <a:tab pos="3684588" algn="l"/>
                <a:tab pos="3930650" algn="l"/>
                <a:tab pos="4176713" algn="l"/>
                <a:tab pos="4421188" algn="l"/>
                <a:tab pos="4667250" algn="l"/>
                <a:tab pos="4913313" algn="l"/>
              </a:tabLst>
            </a:pPr>
            <a:r>
              <a:rPr lang="ru-RU" altLang="ru-RU" b="1" dirty="0">
                <a:solidFill>
                  <a:srgbClr val="8953B5"/>
                </a:solidFill>
              </a:rPr>
              <a:t>Низкий уровень поддержки целевой аудитории (от власти, от бизнеса)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b="1" dirty="0">
              <a:solidFill>
                <a:srgbClr val="8953B5"/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b="1" dirty="0">
              <a:solidFill>
                <a:srgbClr val="8953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35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206</Words>
  <Application>Microsoft Office PowerPoint</Application>
  <PresentationFormat>Произвольный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85</cp:revision>
  <dcterms:created xsi:type="dcterms:W3CDTF">2023-05-16T08:56:27Z</dcterms:created>
  <dcterms:modified xsi:type="dcterms:W3CDTF">2024-04-26T07:10:32Z</dcterms:modified>
</cp:coreProperties>
</file>